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7" r:id="rId4"/>
    <p:sldId id="258" r:id="rId5"/>
    <p:sldId id="259" r:id="rId6"/>
    <p:sldId id="260" r:id="rId7"/>
    <p:sldId id="262" r:id="rId8"/>
    <p:sldId id="261"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5" d="100"/>
          <a:sy n="115" d="100"/>
        </p:scale>
        <p:origin x="-80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089359-0F61-4479-BF71-1C141857A46E}" type="datetimeFigureOut">
              <a:rPr lang="en-US" smtClean="0"/>
              <a:t>8/28/2012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FDEE7F-FAE0-4CFA-88BC-BFA466507C24}" type="slidenum">
              <a:rPr lang="en-US" smtClean="0"/>
              <a:t>‹#›</a:t>
            </a:fld>
            <a:endParaRPr lang="en-US"/>
          </a:p>
        </p:txBody>
      </p:sp>
    </p:spTree>
    <p:extLst>
      <p:ext uri="{BB962C8B-B14F-4D97-AF65-F5344CB8AC3E}">
        <p14:creationId xmlns:p14="http://schemas.microsoft.com/office/powerpoint/2010/main" val="1022659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2BA91C-29F6-4A04-BD02-64A5080C6D2B}"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107023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2BA91C-29F6-4A04-BD02-64A5080C6D2B}"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452394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2BA91C-29F6-4A04-BD02-64A5080C6D2B}"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2268841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2BA91C-29F6-4A04-BD02-64A5080C6D2B}"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809845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2BA91C-29F6-4A04-BD02-64A5080C6D2B}"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3141664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2BA91C-29F6-4A04-BD02-64A5080C6D2B}" type="datetimeFigureOut">
              <a:rPr lang="en-US" smtClean="0"/>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302809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2BA91C-29F6-4A04-BD02-64A5080C6D2B}" type="datetimeFigureOut">
              <a:rPr lang="en-US" smtClean="0"/>
              <a:t>8/28/2012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174501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2BA91C-29F6-4A04-BD02-64A5080C6D2B}" type="datetimeFigureOut">
              <a:rPr lang="en-US" smtClean="0"/>
              <a:t>8/28/2012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261022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BA91C-29F6-4A04-BD02-64A5080C6D2B}" type="datetimeFigureOut">
              <a:rPr lang="en-US" smtClean="0"/>
              <a:t>8/28/2012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3724865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BA91C-29F6-4A04-BD02-64A5080C6D2B}" type="datetimeFigureOut">
              <a:rPr lang="en-US" smtClean="0"/>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587597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BA91C-29F6-4A04-BD02-64A5080C6D2B}" type="datetimeFigureOut">
              <a:rPr lang="en-US" smtClean="0"/>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A8703-DFB0-4135-8E03-A7C606B39B12}" type="slidenum">
              <a:rPr lang="en-US" smtClean="0"/>
              <a:t>‹#›</a:t>
            </a:fld>
            <a:endParaRPr lang="en-US"/>
          </a:p>
        </p:txBody>
      </p:sp>
    </p:spTree>
    <p:extLst>
      <p:ext uri="{BB962C8B-B14F-4D97-AF65-F5344CB8AC3E}">
        <p14:creationId xmlns:p14="http://schemas.microsoft.com/office/powerpoint/2010/main" val="1391820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2BA91C-29F6-4A04-BD02-64A5080C6D2B}" type="datetimeFigureOut">
              <a:rPr lang="en-US" smtClean="0"/>
              <a:t>8/28/2012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A8703-DFB0-4135-8E03-A7C606B39B12}" type="slidenum">
              <a:rPr lang="en-US" smtClean="0"/>
              <a:t>‹#›</a:t>
            </a:fld>
            <a:endParaRPr lang="en-US"/>
          </a:p>
        </p:txBody>
      </p:sp>
    </p:spTree>
    <p:extLst>
      <p:ext uri="{BB962C8B-B14F-4D97-AF65-F5344CB8AC3E}">
        <p14:creationId xmlns:p14="http://schemas.microsoft.com/office/powerpoint/2010/main" val="108171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business.fiu.edu/chapman/mshim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828800"/>
          </a:xfrm>
        </p:spPr>
        <p:txBody>
          <a:bodyPr>
            <a:normAutofit fontScale="90000"/>
          </a:bodyPr>
          <a:lstStyle/>
          <a:p>
            <a:r>
              <a:rPr lang="en-US" dirty="0"/>
              <a:t>Effective Healthcare </a:t>
            </a:r>
            <a:r>
              <a:rPr lang="en-US" dirty="0" smtClean="0"/>
              <a:t/>
            </a:r>
            <a:br>
              <a:rPr lang="en-US" dirty="0" smtClean="0"/>
            </a:br>
            <a:r>
              <a:rPr lang="en-US" dirty="0" smtClean="0"/>
              <a:t>Informatics Teaching Strategies: Finding the Right Road</a:t>
            </a:r>
            <a:endParaRPr lang="en-US" dirty="0"/>
          </a:p>
        </p:txBody>
      </p:sp>
      <p:sp>
        <p:nvSpPr>
          <p:cNvPr id="3" name="Subtitle 2"/>
          <p:cNvSpPr>
            <a:spLocks noGrp="1"/>
          </p:cNvSpPr>
          <p:nvPr>
            <p:ph type="subTitle" idx="1"/>
          </p:nvPr>
        </p:nvSpPr>
        <p:spPr>
          <a:xfrm>
            <a:off x="838200" y="2971800"/>
            <a:ext cx="7620000" cy="457200"/>
          </a:xfrm>
        </p:spPr>
        <p:txBody>
          <a:bodyPr>
            <a:normAutofit fontScale="92500" lnSpcReduction="10000"/>
          </a:bodyPr>
          <a:lstStyle/>
          <a:p>
            <a:r>
              <a:rPr lang="en-US" sz="2800" dirty="0" smtClean="0"/>
              <a:t>AMCIS 2012: Health-IS Professional Workshop</a:t>
            </a:r>
            <a:endParaRPr lang="en-US" sz="2800" dirty="0"/>
          </a:p>
        </p:txBody>
      </p:sp>
      <p:sp>
        <p:nvSpPr>
          <p:cNvPr id="4" name="TextBox 3"/>
          <p:cNvSpPr txBox="1"/>
          <p:nvPr/>
        </p:nvSpPr>
        <p:spPr>
          <a:xfrm>
            <a:off x="609600" y="4191000"/>
            <a:ext cx="8077200" cy="1754326"/>
          </a:xfrm>
          <a:prstGeom prst="rect">
            <a:avLst/>
          </a:prstGeom>
          <a:noFill/>
        </p:spPr>
        <p:txBody>
          <a:bodyPr wrap="square" rtlCol="0">
            <a:spAutoFit/>
          </a:bodyPr>
          <a:lstStyle/>
          <a:p>
            <a:r>
              <a:rPr lang="en-US" dirty="0" smtClean="0"/>
              <a:t>Panel presentation and discussion by:</a:t>
            </a:r>
          </a:p>
          <a:p>
            <a:endParaRPr lang="en-US" dirty="0" smtClean="0"/>
          </a:p>
          <a:p>
            <a:r>
              <a:rPr lang="en-US" dirty="0" smtClean="0"/>
              <a:t>Gary Hackbarth, Northern Kentucky University</a:t>
            </a:r>
          </a:p>
          <a:p>
            <a:r>
              <a:rPr lang="en-US" dirty="0" smtClean="0"/>
              <a:t>Monica Chiarini Tremblay, Florida International University</a:t>
            </a:r>
          </a:p>
          <a:p>
            <a:r>
              <a:rPr lang="en-US" dirty="0" smtClean="0"/>
              <a:t>Ann Fruhling, University of Nebraska-Omaha</a:t>
            </a:r>
          </a:p>
          <a:p>
            <a:r>
              <a:rPr lang="en-US" dirty="0" smtClean="0"/>
              <a:t>Ashish Gupta, Minnesota State University Moorhead and Arizona State University</a:t>
            </a:r>
            <a:endParaRPr lang="en-US" dirty="0"/>
          </a:p>
        </p:txBody>
      </p:sp>
    </p:spTree>
    <p:extLst>
      <p:ext uri="{BB962C8B-B14F-4D97-AF65-F5344CB8AC3E}">
        <p14:creationId xmlns:p14="http://schemas.microsoft.com/office/powerpoint/2010/main" val="3596448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Monica </a:t>
            </a:r>
            <a:r>
              <a:rPr lang="en-US" dirty="0" err="1" smtClean="0"/>
              <a:t>Chiarini</a:t>
            </a:r>
            <a:r>
              <a:rPr lang="en-US" dirty="0" smtClean="0"/>
              <a:t> Tremblay</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985975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Background</a:t>
            </a:r>
            <a:endParaRPr lang="en-US" dirty="0"/>
          </a:p>
        </p:txBody>
      </p:sp>
      <p:sp>
        <p:nvSpPr>
          <p:cNvPr id="3" name="Content Placeholder 2"/>
          <p:cNvSpPr>
            <a:spLocks noGrp="1"/>
          </p:cNvSpPr>
          <p:nvPr>
            <p:ph idx="1"/>
          </p:nvPr>
        </p:nvSpPr>
        <p:spPr/>
        <p:txBody>
          <a:bodyPr/>
          <a:lstStyle/>
          <a:p>
            <a:r>
              <a:rPr lang="en-US" dirty="0" smtClean="0"/>
              <a:t>Mostly work on external funded HIT research</a:t>
            </a:r>
          </a:p>
          <a:p>
            <a:r>
              <a:rPr lang="en-US" dirty="0" smtClean="0"/>
              <a:t>Have taught HIT as part of MSMIS program</a:t>
            </a:r>
          </a:p>
          <a:p>
            <a:r>
              <a:rPr lang="en-US" dirty="0" smtClean="0"/>
              <a:t>Developed (with a colleague) the HIT degree starting this fall (see </a:t>
            </a:r>
            <a:r>
              <a:rPr lang="en-US" dirty="0" smtClean="0">
                <a:hlinkClick r:id="rId2"/>
              </a:rPr>
              <a:t>http://business.fiu.edu/chapman/mshims</a:t>
            </a:r>
            <a:r>
              <a:rPr lang="en-US" dirty="0" smtClean="0"/>
              <a:t>)</a:t>
            </a:r>
          </a:p>
          <a:p>
            <a:r>
              <a:rPr lang="en-US" dirty="0" smtClean="0"/>
              <a:t>Contact me at Monica Chiarini Tremblay tremblay@fiu.edu</a:t>
            </a:r>
            <a:endParaRPr lang="en-US" dirty="0"/>
          </a:p>
        </p:txBody>
      </p:sp>
    </p:spTree>
    <p:extLst>
      <p:ext uri="{BB962C8B-B14F-4D97-AF65-F5344CB8AC3E}">
        <p14:creationId xmlns:p14="http://schemas.microsoft.com/office/powerpoint/2010/main" val="4137505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Healthcare is Different!</a:t>
            </a:r>
            <a:br>
              <a:rPr lang="en-US" sz="3600" dirty="0" smtClean="0"/>
            </a:br>
            <a:r>
              <a:rPr lang="en-US" sz="3600" dirty="0" smtClean="0"/>
              <a:t>Important Subtle Differences</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Health informatics is as much about computers as cardiology is about stethoscopes</a:t>
            </a:r>
          </a:p>
          <a:p>
            <a:r>
              <a:rPr lang="en-US" dirty="0" smtClean="0"/>
              <a:t>Rather than drugs, X-ray machines or surgical instruments, the tools of informatics are more likely to be clinical guidelines, formal health languages, information systems, or communication systems, like the Internet. </a:t>
            </a:r>
          </a:p>
          <a:p>
            <a:r>
              <a:rPr lang="en-US" dirty="0" smtClean="0"/>
              <a:t>These tools, however, are only a means to an end, which is the delivery of the best possible healthcare. </a:t>
            </a:r>
            <a:endParaRPr lang="en-US" dirty="0"/>
          </a:p>
        </p:txBody>
      </p:sp>
      <p:sp>
        <p:nvSpPr>
          <p:cNvPr id="4" name="Slide Number Placeholder 3"/>
          <p:cNvSpPr>
            <a:spLocks noGrp="1"/>
          </p:cNvSpPr>
          <p:nvPr>
            <p:ph type="sldNum" sz="quarter" idx="12"/>
          </p:nvPr>
        </p:nvSpPr>
        <p:spPr/>
        <p:txBody>
          <a:bodyPr/>
          <a:lstStyle/>
          <a:p>
            <a:fld id="{5F67C0D0-681C-40CC-9980-FC45852423DE}" type="slidenum">
              <a:rPr lang="en-US" smtClean="0"/>
              <a:pPr/>
              <a:t>12</a:t>
            </a:fld>
            <a:endParaRPr lang="en-US" dirty="0"/>
          </a:p>
        </p:txBody>
      </p:sp>
    </p:spTree>
    <p:extLst>
      <p:ext uri="{BB962C8B-B14F-4D97-AF65-F5344CB8AC3E}">
        <p14:creationId xmlns:p14="http://schemas.microsoft.com/office/powerpoint/2010/main" val="692659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Informatics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Health informatics - study of information and communication systems in healthcare, focused on:</a:t>
            </a:r>
          </a:p>
          <a:p>
            <a:pPr marL="514350" indent="-514350">
              <a:buFont typeface="+mj-lt"/>
              <a:buAutoNum type="arabicPeriod"/>
            </a:pPr>
            <a:r>
              <a:rPr lang="en-US" dirty="0" smtClean="0"/>
              <a:t>Understanding the fundamental nature of health information and  communication systems, and describing the principles which shape them. </a:t>
            </a:r>
          </a:p>
          <a:p>
            <a:pPr marL="514350" indent="-514350">
              <a:buFont typeface="+mj-lt"/>
              <a:buAutoNum type="arabicPeriod"/>
            </a:pPr>
            <a:r>
              <a:rPr lang="en-US" dirty="0" smtClean="0"/>
              <a:t>Developing interventions which can improve upon existing information and communication systems.</a:t>
            </a:r>
          </a:p>
          <a:p>
            <a:pPr marL="514350" indent="-514350">
              <a:buFont typeface="+mj-lt"/>
              <a:buAutoNum type="arabicPeriod"/>
            </a:pPr>
            <a:r>
              <a:rPr lang="en-US" dirty="0" smtClean="0"/>
              <a:t>Developing methods and principles which allow such interventions to be designed.</a:t>
            </a:r>
          </a:p>
          <a:p>
            <a:pPr marL="514350" indent="-514350">
              <a:buFont typeface="+mj-lt"/>
              <a:buAutoNum type="arabicPeriod"/>
            </a:pPr>
            <a:r>
              <a:rPr lang="en-US" dirty="0" smtClean="0"/>
              <a:t>Evaluating the impact of these interventions on the way individuals or organizations work and live or on the outcome of the effort.</a:t>
            </a:r>
          </a:p>
          <a:p>
            <a:endParaRPr lang="en-US" dirty="0"/>
          </a:p>
        </p:txBody>
      </p:sp>
      <p:sp>
        <p:nvSpPr>
          <p:cNvPr id="4" name="Slide Number Placeholder 3"/>
          <p:cNvSpPr>
            <a:spLocks noGrp="1"/>
          </p:cNvSpPr>
          <p:nvPr>
            <p:ph type="sldNum" sz="quarter" idx="12"/>
          </p:nvPr>
        </p:nvSpPr>
        <p:spPr/>
        <p:txBody>
          <a:bodyPr/>
          <a:lstStyle/>
          <a:p>
            <a:fld id="{5F67C0D0-681C-40CC-9980-FC45852423DE}" type="slidenum">
              <a:rPr lang="en-US" smtClean="0"/>
              <a:pPr/>
              <a:t>13</a:t>
            </a:fld>
            <a:endParaRPr lang="en-US" dirty="0"/>
          </a:p>
        </p:txBody>
      </p:sp>
    </p:spTree>
    <p:extLst>
      <p:ext uri="{BB962C8B-B14F-4D97-AF65-F5344CB8AC3E}">
        <p14:creationId xmlns:p14="http://schemas.microsoft.com/office/powerpoint/2010/main" val="2668563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Tree>
    <p:extLst>
      <p:ext uri="{BB962C8B-B14F-4D97-AF65-F5344CB8AC3E}">
        <p14:creationId xmlns:p14="http://schemas.microsoft.com/office/powerpoint/2010/main" val="354176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304800"/>
            <a:ext cx="8458200" cy="685800"/>
          </a:xfrm>
        </p:spPr>
        <p:txBody>
          <a:bodyPr>
            <a:normAutofit fontScale="90000"/>
          </a:bodyPr>
          <a:lstStyle/>
          <a:p>
            <a:r>
              <a:rPr lang="en-US" smtClean="0"/>
              <a:t>Health Information Today</a:t>
            </a:r>
          </a:p>
        </p:txBody>
      </p:sp>
      <p:sp>
        <p:nvSpPr>
          <p:cNvPr id="6147" name="Rectangle 3"/>
          <p:cNvSpPr>
            <a:spLocks noGrp="1" noChangeArrowheads="1"/>
          </p:cNvSpPr>
          <p:nvPr>
            <p:ph type="body" idx="1"/>
          </p:nvPr>
        </p:nvSpPr>
        <p:spPr>
          <a:xfrm>
            <a:off x="457200" y="838200"/>
            <a:ext cx="8001000" cy="5791200"/>
          </a:xfrm>
        </p:spPr>
        <p:txBody>
          <a:bodyPr/>
          <a:lstStyle/>
          <a:p>
            <a:pPr>
              <a:lnSpc>
                <a:spcPct val="80000"/>
              </a:lnSpc>
              <a:buFont typeface="Monotype Sorts" pitchFamily="2" charset="2"/>
              <a:buNone/>
            </a:pPr>
            <a:endParaRPr lang="en-US" sz="2600" dirty="0" smtClean="0"/>
          </a:p>
          <a:p>
            <a:pPr>
              <a:lnSpc>
                <a:spcPct val="80000"/>
              </a:lnSpc>
            </a:pPr>
            <a:r>
              <a:rPr lang="en-US" sz="2400" dirty="0" smtClean="0"/>
              <a:t>Scattered Records</a:t>
            </a:r>
          </a:p>
          <a:p>
            <a:pPr lvl="1">
              <a:lnSpc>
                <a:spcPct val="80000"/>
              </a:lnSpc>
            </a:pPr>
            <a:r>
              <a:rPr lang="en-US" sz="2400" dirty="0" smtClean="0"/>
              <a:t>Each person's records are scattered at whatever locations care has been given</a:t>
            </a:r>
          </a:p>
          <a:p>
            <a:pPr lvl="1">
              <a:lnSpc>
                <a:spcPct val="80000"/>
              </a:lnSpc>
            </a:pPr>
            <a:r>
              <a:rPr lang="en-US" sz="2400" dirty="0" smtClean="0"/>
              <a:t>Mostly paper</a:t>
            </a:r>
          </a:p>
          <a:p>
            <a:pPr>
              <a:lnSpc>
                <a:spcPct val="80000"/>
              </a:lnSpc>
            </a:pPr>
            <a:r>
              <a:rPr lang="en-US" sz="2400" dirty="0" smtClean="0"/>
              <a:t>Information sharing not effective</a:t>
            </a:r>
            <a:endParaRPr lang="en-US" sz="2400" u="sng" dirty="0" smtClean="0"/>
          </a:p>
          <a:p>
            <a:pPr lvl="1">
              <a:lnSpc>
                <a:spcPct val="80000"/>
              </a:lnSpc>
            </a:pPr>
            <a:r>
              <a:rPr lang="en-US" sz="2400" dirty="0" smtClean="0"/>
              <a:t>Cumbersome, expensive, time-consuming, and fallible</a:t>
            </a:r>
          </a:p>
          <a:p>
            <a:pPr lvl="1">
              <a:lnSpc>
                <a:spcPct val="80000"/>
              </a:lnSpc>
            </a:pPr>
            <a:r>
              <a:rPr lang="en-US" sz="2400" dirty="0" smtClean="0"/>
              <a:t>No mechanism to collect patient information from disparate sources</a:t>
            </a:r>
          </a:p>
          <a:p>
            <a:pPr>
              <a:lnSpc>
                <a:spcPct val="80000"/>
              </a:lnSpc>
            </a:pPr>
            <a:r>
              <a:rPr lang="en-US" sz="2400" dirty="0" smtClean="0"/>
              <a:t>No responsible institution</a:t>
            </a:r>
          </a:p>
          <a:p>
            <a:pPr lvl="1">
              <a:lnSpc>
                <a:spcPct val="80000"/>
              </a:lnSpc>
            </a:pPr>
            <a:r>
              <a:rPr lang="en-US" sz="2400" dirty="0" smtClean="0"/>
              <a:t>Each patient's complete records (from all sources) are not available for care</a:t>
            </a:r>
          </a:p>
          <a:p>
            <a:pPr lvl="1">
              <a:lnSpc>
                <a:spcPct val="80000"/>
              </a:lnSpc>
            </a:pPr>
            <a:r>
              <a:rPr lang="en-US" sz="2400" dirty="0" smtClean="0"/>
              <a:t>Need to create these institutions</a:t>
            </a:r>
          </a:p>
        </p:txBody>
      </p:sp>
    </p:spTree>
    <p:extLst>
      <p:ext uri="{BB962C8B-B14F-4D97-AF65-F5344CB8AC3E}">
        <p14:creationId xmlns:p14="http://schemas.microsoft.com/office/powerpoint/2010/main" val="1066909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Intro </a:t>
            </a:r>
            <a:r>
              <a:rPr lang="en-US" smtClean="0"/>
              <a:t>HIT Course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4616506"/>
              </p:ext>
            </p:extLst>
          </p:nvPr>
        </p:nvGraphicFramePr>
        <p:xfrm>
          <a:off x="457200" y="1600200"/>
          <a:ext cx="8229600" cy="4323534"/>
        </p:xfrm>
        <a:graphic>
          <a:graphicData uri="http://schemas.openxmlformats.org/drawingml/2006/table">
            <a:tbl>
              <a:tblPr>
                <a:tableStyleId>{616DA210-FB5B-4158-B5E0-FEB733F419BA}</a:tableStyleId>
              </a:tblPr>
              <a:tblGrid>
                <a:gridCol w="627017"/>
                <a:gridCol w="1552990"/>
                <a:gridCol w="6049593"/>
              </a:tblGrid>
              <a:tr h="0">
                <a:tc>
                  <a:txBody>
                    <a:bodyPr/>
                    <a:lstStyle/>
                    <a:p>
                      <a:pPr marL="0" marR="0">
                        <a:spcBef>
                          <a:spcPts val="0"/>
                        </a:spcBef>
                        <a:spcAft>
                          <a:spcPts val="0"/>
                        </a:spcAft>
                      </a:pPr>
                      <a:r>
                        <a:rPr lang="en-US" sz="2000" dirty="0">
                          <a:effectLst/>
                        </a:rPr>
                        <a:t>Week</a:t>
                      </a:r>
                      <a:endParaRPr lang="en-US" sz="2000" dirty="0">
                        <a:solidFill>
                          <a:srgbClr val="000000"/>
                        </a:solidFill>
                        <a:effectLst/>
                        <a:latin typeface="Times New Roman"/>
                        <a:ea typeface="Times New Roman"/>
                      </a:endParaRPr>
                    </a:p>
                  </a:txBody>
                  <a:tcPr marL="1042" marR="1042" marT="1013" marB="1013" anchor="ctr"/>
                </a:tc>
                <a:tc gridSpan="2">
                  <a:txBody>
                    <a:bodyPr/>
                    <a:lstStyle/>
                    <a:p>
                      <a:pPr marL="0" marR="0">
                        <a:spcBef>
                          <a:spcPts val="0"/>
                        </a:spcBef>
                        <a:spcAft>
                          <a:spcPts val="0"/>
                        </a:spcAft>
                      </a:pPr>
                      <a:r>
                        <a:rPr lang="en-US" sz="2000">
                          <a:effectLst/>
                        </a:rPr>
                        <a:t>Topic</a:t>
                      </a:r>
                      <a:endParaRPr lang="en-US" sz="200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607574">
                <a:tc>
                  <a:txBody>
                    <a:bodyPr/>
                    <a:lstStyle/>
                    <a:p>
                      <a:pPr marL="0" marR="0">
                        <a:spcBef>
                          <a:spcPts val="0"/>
                        </a:spcBef>
                        <a:spcAft>
                          <a:spcPts val="0"/>
                        </a:spcAft>
                      </a:pPr>
                      <a:r>
                        <a:rPr lang="en-US" sz="2000" dirty="0">
                          <a:effectLst/>
                        </a:rPr>
                        <a:t> </a:t>
                      </a:r>
                      <a:r>
                        <a:rPr lang="en-US" sz="2000" dirty="0" smtClean="0">
                          <a:effectLst/>
                        </a:rPr>
                        <a:t>1</a:t>
                      </a:r>
                      <a:endParaRPr lang="en-US" sz="2000" dirty="0">
                        <a:effectLst/>
                      </a:endParaRPr>
                    </a:p>
                  </a:txBody>
                  <a:tcPr marL="1042" marR="1042" marT="1013" marB="1013" anchor="ctr"/>
                </a:tc>
                <a:tc gridSpan="2">
                  <a:txBody>
                    <a:bodyPr/>
                    <a:lstStyle/>
                    <a:p>
                      <a:pPr marL="0" marR="0">
                        <a:spcBef>
                          <a:spcPts val="0"/>
                        </a:spcBef>
                        <a:spcAft>
                          <a:spcPts val="0"/>
                        </a:spcAft>
                      </a:pPr>
                      <a:r>
                        <a:rPr lang="en-US" sz="2000" dirty="0">
                          <a:effectLst/>
                        </a:rPr>
                        <a:t>Introduction </a:t>
                      </a:r>
                    </a:p>
                    <a:p>
                      <a:pPr marL="0" marR="0">
                        <a:spcBef>
                          <a:spcPts val="0"/>
                        </a:spcBef>
                        <a:spcAft>
                          <a:spcPts val="0"/>
                        </a:spcAft>
                      </a:pPr>
                      <a:r>
                        <a:rPr lang="en-US" sz="2000" dirty="0">
                          <a:effectLst/>
                        </a:rPr>
                        <a:t>History and Evolution of Healthcare Information Systems  </a:t>
                      </a:r>
                      <a:endParaRPr lang="en-US" sz="2000" dirty="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0">
                <a:tc>
                  <a:txBody>
                    <a:bodyPr/>
                    <a:lstStyle/>
                    <a:p>
                      <a:pPr marL="0" marR="0">
                        <a:spcBef>
                          <a:spcPts val="0"/>
                        </a:spcBef>
                        <a:spcAft>
                          <a:spcPts val="0"/>
                        </a:spcAft>
                      </a:pPr>
                      <a:r>
                        <a:rPr lang="en-US" sz="2000" dirty="0">
                          <a:effectLst/>
                        </a:rPr>
                        <a:t> </a:t>
                      </a:r>
                      <a:r>
                        <a:rPr lang="en-US" sz="2000" dirty="0" smtClean="0">
                          <a:effectLst/>
                        </a:rPr>
                        <a:t>2</a:t>
                      </a:r>
                      <a:endParaRPr lang="en-US" sz="2000" dirty="0">
                        <a:effectLst/>
                      </a:endParaRPr>
                    </a:p>
                  </a:txBody>
                  <a:tcPr marL="1042" marR="1042" marT="1013" marB="1013" anchor="ctr"/>
                </a:tc>
                <a:tc gridSpan="2">
                  <a:txBody>
                    <a:bodyPr/>
                    <a:lstStyle/>
                    <a:p>
                      <a:pPr marL="0" marR="0">
                        <a:spcBef>
                          <a:spcPts val="0"/>
                        </a:spcBef>
                        <a:spcAft>
                          <a:spcPts val="0"/>
                        </a:spcAft>
                      </a:pPr>
                      <a:r>
                        <a:rPr lang="en-US" sz="2000" dirty="0">
                          <a:effectLst/>
                        </a:rPr>
                        <a:t>What is a Health </a:t>
                      </a:r>
                      <a:r>
                        <a:rPr lang="en-US" sz="2000" dirty="0" err="1">
                          <a:effectLst/>
                        </a:rPr>
                        <a:t>Informatician</a:t>
                      </a:r>
                      <a:r>
                        <a:rPr lang="en-US" sz="2000" dirty="0">
                          <a:effectLst/>
                        </a:rPr>
                        <a:t>?</a:t>
                      </a:r>
                    </a:p>
                    <a:p>
                      <a:pPr marL="0" marR="0">
                        <a:spcBef>
                          <a:spcPts val="0"/>
                        </a:spcBef>
                        <a:spcAft>
                          <a:spcPts val="0"/>
                        </a:spcAft>
                      </a:pPr>
                      <a:r>
                        <a:rPr lang="en-US" sz="2000" dirty="0">
                          <a:effectLst/>
                        </a:rPr>
                        <a:t>Secondary Use of Healthcare </a:t>
                      </a:r>
                      <a:r>
                        <a:rPr lang="en-US" sz="2000" dirty="0" smtClean="0">
                          <a:effectLst/>
                        </a:rPr>
                        <a:t>Data</a:t>
                      </a:r>
                      <a:r>
                        <a:rPr lang="en-US" sz="2000" dirty="0">
                          <a:effectLst/>
                        </a:rPr>
                        <a:t> </a:t>
                      </a:r>
                      <a:endParaRPr lang="en-US" sz="2000" dirty="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0">
                <a:tc>
                  <a:txBody>
                    <a:bodyPr/>
                    <a:lstStyle/>
                    <a:p>
                      <a:pPr marL="0" marR="0">
                        <a:spcBef>
                          <a:spcPts val="0"/>
                        </a:spcBef>
                        <a:spcAft>
                          <a:spcPts val="0"/>
                        </a:spcAft>
                      </a:pPr>
                      <a:r>
                        <a:rPr lang="en-US" sz="2000" dirty="0">
                          <a:effectLst/>
                        </a:rPr>
                        <a:t> </a:t>
                      </a:r>
                      <a:r>
                        <a:rPr lang="en-US" sz="2000" dirty="0" smtClean="0">
                          <a:effectLst/>
                        </a:rPr>
                        <a:t>3</a:t>
                      </a:r>
                      <a:endParaRPr lang="en-US" sz="2000" dirty="0">
                        <a:effectLst/>
                      </a:endParaRPr>
                    </a:p>
                  </a:txBody>
                  <a:tcPr marL="1042" marR="1042" marT="1013" marB="1013" anchor="ctr"/>
                </a:tc>
                <a:tc gridSpan="2">
                  <a:txBody>
                    <a:bodyPr/>
                    <a:lstStyle/>
                    <a:p>
                      <a:pPr marL="0" marR="0">
                        <a:spcBef>
                          <a:spcPts val="0"/>
                        </a:spcBef>
                        <a:spcAft>
                          <a:spcPts val="0"/>
                        </a:spcAft>
                      </a:pPr>
                      <a:r>
                        <a:rPr lang="en-US" sz="2000" dirty="0">
                          <a:effectLst/>
                        </a:rPr>
                        <a:t>Interoperability and Standards in </a:t>
                      </a:r>
                      <a:r>
                        <a:rPr lang="en-US" sz="2000" dirty="0" smtClean="0">
                          <a:effectLst/>
                        </a:rPr>
                        <a:t>Healthcare</a:t>
                      </a:r>
                      <a:r>
                        <a:rPr lang="en-US" sz="2000" dirty="0">
                          <a:effectLst/>
                        </a:rPr>
                        <a:t> </a:t>
                      </a:r>
                      <a:endParaRPr lang="en-US" sz="2000" dirty="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0">
                <a:tc>
                  <a:txBody>
                    <a:bodyPr/>
                    <a:lstStyle/>
                    <a:p>
                      <a:pPr marL="0" marR="0">
                        <a:spcBef>
                          <a:spcPts val="0"/>
                        </a:spcBef>
                        <a:spcAft>
                          <a:spcPts val="0"/>
                        </a:spcAft>
                      </a:pPr>
                      <a:r>
                        <a:rPr lang="en-US" sz="2000" dirty="0">
                          <a:effectLst/>
                        </a:rPr>
                        <a:t> </a:t>
                      </a:r>
                      <a:r>
                        <a:rPr lang="en-US" sz="2000" dirty="0" smtClean="0">
                          <a:effectLst/>
                        </a:rPr>
                        <a:t>4</a:t>
                      </a:r>
                      <a:endParaRPr lang="en-US" sz="2000" dirty="0">
                        <a:effectLst/>
                      </a:endParaRPr>
                    </a:p>
                  </a:txBody>
                  <a:tcPr marL="1042" marR="1042" marT="1013" marB="1013" anchor="ctr"/>
                </a:tc>
                <a:tc gridSpan="2">
                  <a:txBody>
                    <a:bodyPr/>
                    <a:lstStyle/>
                    <a:p>
                      <a:pPr marL="0" marR="0">
                        <a:spcBef>
                          <a:spcPts val="0"/>
                        </a:spcBef>
                        <a:spcAft>
                          <a:spcPts val="0"/>
                        </a:spcAft>
                      </a:pPr>
                      <a:r>
                        <a:rPr lang="en-US" sz="2000" dirty="0">
                          <a:effectLst/>
                        </a:rPr>
                        <a:t>Implementing an EHR</a:t>
                      </a:r>
                    </a:p>
                    <a:p>
                      <a:pPr marL="0" marR="0">
                        <a:spcBef>
                          <a:spcPts val="0"/>
                        </a:spcBef>
                        <a:spcAft>
                          <a:spcPts val="0"/>
                        </a:spcAft>
                      </a:pPr>
                      <a:r>
                        <a:rPr lang="en-US" sz="2000" dirty="0" smtClean="0">
                          <a:effectLst/>
                        </a:rPr>
                        <a:t>Telemedicine</a:t>
                      </a:r>
                      <a:r>
                        <a:rPr lang="en-US" sz="2000" dirty="0">
                          <a:effectLst/>
                        </a:rPr>
                        <a:t> </a:t>
                      </a:r>
                      <a:endParaRPr lang="en-US" sz="2000" dirty="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0">
                <a:tc>
                  <a:txBody>
                    <a:bodyPr/>
                    <a:lstStyle/>
                    <a:p>
                      <a:pPr marL="0" marR="0">
                        <a:spcBef>
                          <a:spcPts val="0"/>
                        </a:spcBef>
                        <a:spcAft>
                          <a:spcPts val="0"/>
                        </a:spcAft>
                      </a:pPr>
                      <a:r>
                        <a:rPr lang="en-US" sz="2000" dirty="0">
                          <a:effectLst/>
                        </a:rPr>
                        <a:t> </a:t>
                      </a:r>
                      <a:r>
                        <a:rPr lang="en-US" sz="2000" dirty="0" smtClean="0">
                          <a:effectLst/>
                        </a:rPr>
                        <a:t>5</a:t>
                      </a:r>
                      <a:endParaRPr lang="en-US" sz="2000" dirty="0">
                        <a:effectLst/>
                      </a:endParaRPr>
                    </a:p>
                  </a:txBody>
                  <a:tcPr marL="1042" marR="1042" marT="1013" marB="1013" anchor="ctr"/>
                </a:tc>
                <a:tc gridSpan="2">
                  <a:txBody>
                    <a:bodyPr/>
                    <a:lstStyle/>
                    <a:p>
                      <a:pPr marL="0" marR="0">
                        <a:spcBef>
                          <a:spcPts val="0"/>
                        </a:spcBef>
                        <a:spcAft>
                          <a:spcPts val="0"/>
                        </a:spcAft>
                      </a:pPr>
                      <a:r>
                        <a:rPr lang="en-US" sz="2000" dirty="0">
                          <a:effectLst/>
                        </a:rPr>
                        <a:t>Computerized Physician/Provider Order </a:t>
                      </a:r>
                      <a:r>
                        <a:rPr lang="en-US" sz="2000" dirty="0" smtClean="0">
                          <a:effectLst/>
                        </a:rPr>
                        <a:t>Entry</a:t>
                      </a:r>
                      <a:r>
                        <a:rPr lang="en-US" sz="2000" dirty="0">
                          <a:effectLst/>
                        </a:rPr>
                        <a:t> </a:t>
                      </a:r>
                    </a:p>
                    <a:p>
                      <a:pPr marL="0" marR="0">
                        <a:spcBef>
                          <a:spcPts val="0"/>
                        </a:spcBef>
                        <a:spcAft>
                          <a:spcPts val="0"/>
                        </a:spcAft>
                      </a:pPr>
                      <a:r>
                        <a:rPr lang="en-US" sz="2000" dirty="0">
                          <a:effectLst/>
                        </a:rPr>
                        <a:t>Clinical Decision Support and Data </a:t>
                      </a:r>
                      <a:r>
                        <a:rPr lang="en-US" sz="2000" dirty="0" smtClean="0">
                          <a:effectLst/>
                        </a:rPr>
                        <a:t>Quality</a:t>
                      </a:r>
                      <a:r>
                        <a:rPr lang="en-US" sz="2000" dirty="0">
                          <a:effectLst/>
                        </a:rPr>
                        <a:t> </a:t>
                      </a:r>
                      <a:endParaRPr lang="en-US" sz="2000" dirty="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0">
                <a:tc>
                  <a:txBody>
                    <a:bodyPr/>
                    <a:lstStyle/>
                    <a:p>
                      <a:pPr marL="0" marR="0">
                        <a:spcBef>
                          <a:spcPts val="0"/>
                        </a:spcBef>
                        <a:spcAft>
                          <a:spcPts val="0"/>
                        </a:spcAft>
                      </a:pPr>
                      <a:r>
                        <a:rPr lang="en-US" sz="2000" dirty="0">
                          <a:effectLst/>
                        </a:rPr>
                        <a:t> </a:t>
                      </a:r>
                      <a:r>
                        <a:rPr lang="en-US" sz="2000" dirty="0" smtClean="0">
                          <a:effectLst/>
                        </a:rPr>
                        <a:t>6</a:t>
                      </a:r>
                      <a:endParaRPr lang="en-US" sz="2000" dirty="0">
                        <a:effectLst/>
                      </a:endParaRPr>
                    </a:p>
                  </a:txBody>
                  <a:tcPr marL="1042" marR="1042" marT="1013" marB="1013" anchor="ctr"/>
                </a:tc>
                <a:tc gridSpan="2">
                  <a:txBody>
                    <a:bodyPr/>
                    <a:lstStyle/>
                    <a:p>
                      <a:pPr marL="0" marR="0">
                        <a:spcBef>
                          <a:spcPts val="0"/>
                        </a:spcBef>
                        <a:spcAft>
                          <a:spcPts val="0"/>
                        </a:spcAft>
                      </a:pPr>
                      <a:r>
                        <a:rPr lang="en-US" sz="2000" dirty="0">
                          <a:effectLst/>
                        </a:rPr>
                        <a:t>Confidentiality, Privacy and Security in Healthcare Information Systems </a:t>
                      </a:r>
                    </a:p>
                    <a:p>
                      <a:pPr marL="0" marR="0">
                        <a:spcBef>
                          <a:spcPts val="0"/>
                        </a:spcBef>
                        <a:spcAft>
                          <a:spcPts val="0"/>
                        </a:spcAft>
                      </a:pPr>
                      <a:r>
                        <a:rPr lang="en-US" sz="2000" dirty="0">
                          <a:effectLst/>
                        </a:rPr>
                        <a:t>Data </a:t>
                      </a:r>
                      <a:r>
                        <a:rPr lang="en-US" sz="2000" dirty="0" smtClean="0">
                          <a:effectLst/>
                        </a:rPr>
                        <a:t>Quality</a:t>
                      </a:r>
                      <a:endParaRPr lang="en-US" sz="2000" dirty="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0">
                <a:tc>
                  <a:txBody>
                    <a:bodyPr/>
                    <a:lstStyle/>
                    <a:p>
                      <a:pPr marL="0" marR="0">
                        <a:spcBef>
                          <a:spcPts val="0"/>
                        </a:spcBef>
                        <a:spcAft>
                          <a:spcPts val="0"/>
                        </a:spcAft>
                      </a:pPr>
                      <a:r>
                        <a:rPr lang="en-US" sz="2000" dirty="0">
                          <a:effectLst/>
                        </a:rPr>
                        <a:t> </a:t>
                      </a:r>
                      <a:r>
                        <a:rPr lang="en-US" sz="2000" dirty="0" smtClean="0">
                          <a:effectLst/>
                        </a:rPr>
                        <a:t>7</a:t>
                      </a:r>
                      <a:endParaRPr lang="en-US" sz="2000" dirty="0">
                        <a:effectLst/>
                      </a:endParaRPr>
                    </a:p>
                  </a:txBody>
                  <a:tcPr marL="1042" marR="1042" marT="1013" marB="1013" anchor="ctr"/>
                </a:tc>
                <a:tc gridSpan="2">
                  <a:txBody>
                    <a:bodyPr/>
                    <a:lstStyle/>
                    <a:p>
                      <a:pPr marL="0" marR="0">
                        <a:spcBef>
                          <a:spcPts val="0"/>
                        </a:spcBef>
                        <a:spcAft>
                          <a:spcPts val="0"/>
                        </a:spcAft>
                      </a:pPr>
                      <a:r>
                        <a:rPr lang="en-US" sz="2000" dirty="0">
                          <a:effectLst/>
                        </a:rPr>
                        <a:t>PHR/HIE</a:t>
                      </a:r>
                    </a:p>
                    <a:p>
                      <a:pPr marL="0" marR="0">
                        <a:spcBef>
                          <a:spcPts val="0"/>
                        </a:spcBef>
                        <a:spcAft>
                          <a:spcPts val="0"/>
                        </a:spcAft>
                      </a:pPr>
                      <a:r>
                        <a:rPr lang="en-US" sz="2000" dirty="0">
                          <a:effectLst/>
                        </a:rPr>
                        <a:t>IT Governance and Management in Healthcare  </a:t>
                      </a:r>
                      <a:endParaRPr lang="en-US" sz="2000" dirty="0">
                        <a:solidFill>
                          <a:srgbClr val="000000"/>
                        </a:solidFill>
                        <a:effectLst/>
                        <a:latin typeface="Times New Roman"/>
                        <a:ea typeface="Times New Roman"/>
                      </a:endParaRPr>
                    </a:p>
                  </a:txBody>
                  <a:tcPr marL="1042" marR="1042" marT="1013" marB="1013" anchor="ctr"/>
                </a:tc>
                <a:tc hMerge="1">
                  <a:txBody>
                    <a:bodyPr/>
                    <a:lstStyle/>
                    <a:p>
                      <a:endParaRPr lang="en-US"/>
                    </a:p>
                  </a:txBody>
                  <a:tcPr/>
                </a:tc>
              </a:tr>
              <a:tr h="0">
                <a:tc gridSpan="2">
                  <a:txBody>
                    <a:bodyPr/>
                    <a:lstStyle/>
                    <a:p>
                      <a:pPr marL="0" marR="0">
                        <a:lnSpc>
                          <a:spcPts val="300"/>
                        </a:lnSpc>
                        <a:spcBef>
                          <a:spcPts val="0"/>
                        </a:spcBef>
                        <a:spcAft>
                          <a:spcPts val="0"/>
                        </a:spcAft>
                      </a:pPr>
                      <a:r>
                        <a:rPr lang="en-US" sz="1400" dirty="0">
                          <a:effectLst/>
                        </a:rPr>
                        <a:t> </a:t>
                      </a:r>
                      <a:endParaRPr lang="en-US" sz="1400" dirty="0">
                        <a:solidFill>
                          <a:srgbClr val="000000"/>
                        </a:solidFill>
                        <a:effectLst/>
                        <a:latin typeface="Times New Roman"/>
                        <a:ea typeface="Times New Roman"/>
                      </a:endParaRPr>
                    </a:p>
                  </a:txBody>
                  <a:tcPr marL="7501" marR="7501" marT="0" marB="0"/>
                </a:tc>
                <a:tc hMerge="1">
                  <a:txBody>
                    <a:bodyPr/>
                    <a:lstStyle/>
                    <a:p>
                      <a:endParaRPr lang="en-US"/>
                    </a:p>
                  </a:txBody>
                  <a:tcPr/>
                </a:tc>
                <a:tc>
                  <a:txBody>
                    <a:bodyPr/>
                    <a:lstStyle/>
                    <a:p>
                      <a:pPr marL="0" marR="0">
                        <a:lnSpc>
                          <a:spcPts val="300"/>
                        </a:lnSpc>
                        <a:spcBef>
                          <a:spcPts val="0"/>
                        </a:spcBef>
                        <a:spcAft>
                          <a:spcPts val="0"/>
                        </a:spcAft>
                      </a:pPr>
                      <a:endParaRPr lang="en-US" sz="1400" dirty="0">
                        <a:solidFill>
                          <a:srgbClr val="000000"/>
                        </a:solidFill>
                        <a:effectLst/>
                        <a:latin typeface="Times New Roman"/>
                        <a:ea typeface="Times New Roman"/>
                      </a:endParaRPr>
                    </a:p>
                  </a:txBody>
                  <a:tcPr marL="1042" marR="1042" marT="1013" marB="1013" anchor="ctr"/>
                </a:tc>
              </a:tr>
            </a:tbl>
          </a:graphicData>
        </a:graphic>
      </p:graphicFrame>
    </p:spTree>
    <p:extLst>
      <p:ext uri="{BB962C8B-B14F-4D97-AF65-F5344CB8AC3E}">
        <p14:creationId xmlns:p14="http://schemas.microsoft.com/office/powerpoint/2010/main" val="39254400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Educating Students in Healthcare Information Technology: IS Community Barriers, Challenges, and Paths Forward: </a:t>
            </a:r>
            <a:br>
              <a:rPr lang="en-US" sz="2400" dirty="0" smtClean="0"/>
            </a:br>
            <a:r>
              <a:rPr lang="en-US" sz="2400" dirty="0" smtClean="0"/>
              <a:t>Some important questions</a:t>
            </a:r>
            <a:endParaRPr lang="en-US" sz="2400" dirty="0"/>
          </a:p>
        </p:txBody>
      </p:sp>
      <p:sp>
        <p:nvSpPr>
          <p:cNvPr id="3" name="Content Placeholder 2"/>
          <p:cNvSpPr>
            <a:spLocks noGrp="1"/>
          </p:cNvSpPr>
          <p:nvPr>
            <p:ph idx="1"/>
          </p:nvPr>
        </p:nvSpPr>
        <p:spPr/>
        <p:txBody>
          <a:bodyPr/>
          <a:lstStyle/>
          <a:p>
            <a:pPr marL="0" indent="0">
              <a:buNone/>
            </a:pPr>
            <a:r>
              <a:rPr lang="en-US" dirty="0" smtClean="0"/>
              <a:t>1.	Does IS have a role in HIT education?</a:t>
            </a:r>
          </a:p>
          <a:p>
            <a:pPr marL="0" indent="0">
              <a:buNone/>
            </a:pPr>
            <a:r>
              <a:rPr lang="en-US" dirty="0" smtClean="0"/>
              <a:t>2.	Where does an IS educator look to begin in HIT education?</a:t>
            </a:r>
          </a:p>
          <a:p>
            <a:pPr marL="0" indent="0">
              <a:buNone/>
            </a:pPr>
            <a:r>
              <a:rPr lang="en-US" dirty="0" smtClean="0"/>
              <a:t>3.	How do we shape the vision for HIT curricula leveraging the IS discipline’s strengths?</a:t>
            </a:r>
          </a:p>
          <a:p>
            <a:endParaRPr lang="en-US" dirty="0" smtClean="0"/>
          </a:p>
          <a:p>
            <a:r>
              <a:rPr lang="en-US" dirty="0" smtClean="0"/>
              <a:t>Forthcoming in CAIS (Chatterjee, LeRouge, Tremblay)</a:t>
            </a:r>
            <a:endParaRPr lang="en-US" dirty="0"/>
          </a:p>
        </p:txBody>
      </p:sp>
    </p:spTree>
    <p:extLst>
      <p:ext uri="{BB962C8B-B14F-4D97-AF65-F5344CB8AC3E}">
        <p14:creationId xmlns:p14="http://schemas.microsoft.com/office/powerpoint/2010/main" val="1015887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Health IT Education Framework</a:t>
            </a:r>
            <a:endParaRPr lang="en-US"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828800"/>
            <a:ext cx="7576456"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8153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Information Systems Have a Role in HIT Education?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Information draws its problems and issues from the intersection of technology, organization, and society. </a:t>
            </a:r>
          </a:p>
          <a:p>
            <a:r>
              <a:rPr lang="en-US" dirty="0" smtClean="0"/>
              <a:t>HIT - develop and assess methods and systems for the acquisition, processing, managing, and interpretation of patient data with the help of findings from scientific research. </a:t>
            </a:r>
          </a:p>
          <a:p>
            <a:pPr lvl="1"/>
            <a:r>
              <a:rPr lang="en-US" dirty="0" smtClean="0"/>
              <a:t>Applying information systems skills and concepts to the healthcare setting would seem to be a perfect fit, given the current model of the healthcare process which is patient-centered, with healthcare organizations controlling the processes and technology enabling the exchange of information. </a:t>
            </a:r>
          </a:p>
          <a:p>
            <a:pPr lvl="1"/>
            <a:r>
              <a:rPr lang="en-US" dirty="0" smtClean="0"/>
              <a:t>Challenge: There are subtle but important differences between healthcare and other industries. </a:t>
            </a:r>
            <a:endParaRPr lang="en-US" dirty="0"/>
          </a:p>
        </p:txBody>
      </p:sp>
    </p:spTree>
    <p:extLst>
      <p:ext uri="{BB962C8B-B14F-4D97-AF65-F5344CB8AC3E}">
        <p14:creationId xmlns:p14="http://schemas.microsoft.com/office/powerpoint/2010/main" val="4178678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Workshop Format</a:t>
            </a:r>
            <a:endParaRPr lang="en-US" dirty="0"/>
          </a:p>
        </p:txBody>
      </p:sp>
      <p:sp>
        <p:nvSpPr>
          <p:cNvPr id="3" name="Content Placeholder 2"/>
          <p:cNvSpPr>
            <a:spLocks noGrp="1"/>
          </p:cNvSpPr>
          <p:nvPr>
            <p:ph idx="1"/>
          </p:nvPr>
        </p:nvSpPr>
        <p:spPr/>
        <p:txBody>
          <a:bodyPr>
            <a:normAutofit/>
          </a:bodyPr>
          <a:lstStyle/>
          <a:p>
            <a:r>
              <a:rPr lang="en-US" sz="2800" dirty="0" smtClean="0"/>
              <a:t>8:30-9:45 AM followed by break</a:t>
            </a:r>
          </a:p>
          <a:p>
            <a:r>
              <a:rPr lang="en-US" sz="2800" dirty="0" smtClean="0"/>
              <a:t>3 ten minute presentations</a:t>
            </a:r>
          </a:p>
          <a:p>
            <a:pPr lvl="1"/>
            <a:r>
              <a:rPr lang="en-US" sz="2400" dirty="0" smtClean="0"/>
              <a:t>Gary Hackbarth</a:t>
            </a:r>
          </a:p>
          <a:p>
            <a:pPr lvl="1"/>
            <a:r>
              <a:rPr lang="en-US" sz="2400" dirty="0" smtClean="0"/>
              <a:t>Monica Chiarini Tremblay</a:t>
            </a:r>
          </a:p>
          <a:p>
            <a:pPr lvl="1"/>
            <a:r>
              <a:rPr lang="en-US" sz="2400" dirty="0" smtClean="0"/>
              <a:t>Ann Fruhling</a:t>
            </a:r>
          </a:p>
          <a:p>
            <a:pPr lvl="1"/>
            <a:r>
              <a:rPr lang="en-US" sz="2400" dirty="0" smtClean="0"/>
              <a:t>Ashish Gupta (Scribe and note taker)</a:t>
            </a:r>
          </a:p>
          <a:p>
            <a:r>
              <a:rPr lang="en-US" sz="2800" dirty="0" smtClean="0"/>
              <a:t>Moderated Questions and Answers</a:t>
            </a:r>
            <a:endParaRPr lang="en-US" sz="2400" dirty="0" smtClean="0"/>
          </a:p>
        </p:txBody>
      </p:sp>
    </p:spTree>
    <p:extLst>
      <p:ext uri="{BB962C8B-B14F-4D97-AF65-F5344CB8AC3E}">
        <p14:creationId xmlns:p14="http://schemas.microsoft.com/office/powerpoint/2010/main" val="3937481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some of the challenges?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Internal </a:t>
            </a:r>
            <a:r>
              <a:rPr lang="en-US" dirty="0"/>
              <a:t>university </a:t>
            </a:r>
            <a:r>
              <a:rPr lang="en-US" dirty="0" smtClean="0"/>
              <a:t>politics</a:t>
            </a:r>
          </a:p>
          <a:p>
            <a:r>
              <a:rPr lang="en-US" dirty="0"/>
              <a:t>D</a:t>
            </a:r>
            <a:r>
              <a:rPr lang="en-US" dirty="0" smtClean="0"/>
              <a:t>ifficulty </a:t>
            </a:r>
            <a:r>
              <a:rPr lang="en-US" dirty="0"/>
              <a:t>in specifying curriculum requirements (particularly if trying to work from existing </a:t>
            </a:r>
            <a:r>
              <a:rPr lang="en-US" dirty="0" smtClean="0"/>
              <a:t>courses)</a:t>
            </a:r>
          </a:p>
          <a:p>
            <a:r>
              <a:rPr lang="en-US" dirty="0" smtClean="0"/>
              <a:t>Difficulty </a:t>
            </a:r>
            <a:r>
              <a:rPr lang="en-US" dirty="0"/>
              <a:t>finding the right faculty to teach HIT classes or IS classes that will include an HIT student </a:t>
            </a:r>
            <a:r>
              <a:rPr lang="en-US" dirty="0" smtClean="0"/>
              <a:t>representation</a:t>
            </a:r>
          </a:p>
          <a:p>
            <a:r>
              <a:rPr lang="en-US" dirty="0" smtClean="0"/>
              <a:t>Accommodating </a:t>
            </a:r>
            <a:r>
              <a:rPr lang="en-US" dirty="0"/>
              <a:t>students that may want varying educational formats (distance-based, part-time outside of medical working hours, executive programs, etc</a:t>
            </a:r>
            <a:r>
              <a:rPr lang="en-US" dirty="0" smtClean="0"/>
              <a:t>.)</a:t>
            </a:r>
          </a:p>
          <a:p>
            <a:r>
              <a:rPr lang="en-US" dirty="0"/>
              <a:t>H</a:t>
            </a:r>
            <a:r>
              <a:rPr lang="en-US" dirty="0" smtClean="0"/>
              <a:t>andling </a:t>
            </a:r>
            <a:r>
              <a:rPr lang="en-US" dirty="0"/>
              <a:t>a mixed student audience (e.g., MBA and HIT </a:t>
            </a:r>
            <a:r>
              <a:rPr lang="en-US" dirty="0" smtClean="0"/>
              <a:t>students) </a:t>
            </a:r>
          </a:p>
          <a:p>
            <a:r>
              <a:rPr lang="en-US" dirty="0" smtClean="0"/>
              <a:t>Meeting </a:t>
            </a:r>
            <a:r>
              <a:rPr lang="en-US" dirty="0"/>
              <a:t>the standards of accreditation boards.</a:t>
            </a:r>
          </a:p>
          <a:p>
            <a:endParaRPr lang="en-US" dirty="0"/>
          </a:p>
        </p:txBody>
      </p:sp>
    </p:spTree>
    <p:extLst>
      <p:ext uri="{BB962C8B-B14F-4D97-AF65-F5344CB8AC3E}">
        <p14:creationId xmlns:p14="http://schemas.microsoft.com/office/powerpoint/2010/main" val="3117740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suggestions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Instead of Reinventing the Wheel, Leverage Existing Resources for HIT Curricula (CAHIIM)</a:t>
            </a:r>
          </a:p>
          <a:p>
            <a:r>
              <a:rPr lang="en-US" dirty="0" smtClean="0"/>
              <a:t>Recognize there are three levels:</a:t>
            </a:r>
          </a:p>
          <a:p>
            <a:pPr lvl="1"/>
            <a:r>
              <a:rPr lang="en-US" dirty="0" smtClean="0"/>
              <a:t>The associate’s degree level (mainly administered by two-year community colleges) focuses on expert technical skills and specialties coupled with introduction to the healthcare industry and work flows.</a:t>
            </a:r>
          </a:p>
          <a:p>
            <a:pPr lvl="1"/>
            <a:r>
              <a:rPr lang="en-US" dirty="0" smtClean="0"/>
              <a:t>The baccalaureate degree level (four-year institutions) provides general education coupled with health informatics foundations, managerial, and information systems education.</a:t>
            </a:r>
          </a:p>
          <a:p>
            <a:pPr lvl="1"/>
            <a:r>
              <a:rPr lang="en-US" dirty="0" smtClean="0"/>
              <a:t>Master’s degree level (may include post-baccalaureate certificate programs)</a:t>
            </a:r>
          </a:p>
          <a:p>
            <a:pPr lvl="1"/>
            <a:endParaRPr lang="en-US" dirty="0" smtClean="0"/>
          </a:p>
          <a:p>
            <a:endParaRPr lang="en-US" dirty="0"/>
          </a:p>
        </p:txBody>
      </p:sp>
    </p:spTree>
    <p:extLst>
      <p:ext uri="{BB962C8B-B14F-4D97-AF65-F5344CB8AC3E}">
        <p14:creationId xmlns:p14="http://schemas.microsoft.com/office/powerpoint/2010/main" val="3252265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Ann </a:t>
            </a:r>
            <a:r>
              <a:rPr lang="en-US" dirty="0" err="1" smtClean="0"/>
              <a:t>Fruhling</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87081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Informatics Applications and Evaluation Methods </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Teaching Strategy</a:t>
            </a:r>
          </a:p>
          <a:p>
            <a:r>
              <a:rPr lang="en-US" dirty="0" smtClean="0"/>
              <a:t>SIG Health Workshop 2012</a:t>
            </a:r>
          </a:p>
          <a:p>
            <a:r>
              <a:rPr lang="en-US" smtClean="0"/>
              <a:t>AMCIS</a:t>
            </a:r>
            <a:endParaRPr lang="en-US" dirty="0" smtClean="0"/>
          </a:p>
          <a:p>
            <a:r>
              <a:rPr lang="en-US" dirty="0" smtClean="0"/>
              <a:t>Ann Fruhling, PhD</a:t>
            </a:r>
            <a:endParaRPr lang="en-US" dirty="0"/>
          </a:p>
        </p:txBody>
      </p:sp>
    </p:spTree>
    <p:extLst>
      <p:ext uri="{BB962C8B-B14F-4D97-AF65-F5344CB8AC3E}">
        <p14:creationId xmlns:p14="http://schemas.microsoft.com/office/powerpoint/2010/main" val="842958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Course Overview</a:t>
            </a:r>
            <a:endParaRPr lang="en-US" dirty="0"/>
          </a:p>
        </p:txBody>
      </p:sp>
      <p:sp>
        <p:nvSpPr>
          <p:cNvPr id="3" name="Content Placeholder 2"/>
          <p:cNvSpPr>
            <a:spLocks noGrp="1"/>
          </p:cNvSpPr>
          <p:nvPr>
            <p:ph idx="1"/>
          </p:nvPr>
        </p:nvSpPr>
        <p:spPr/>
        <p:txBody>
          <a:bodyPr>
            <a:normAutofit fontScale="70000" lnSpcReduction="20000"/>
          </a:bodyPr>
          <a:lstStyle/>
          <a:p>
            <a:r>
              <a:rPr lang="en-US" dirty="0"/>
              <a:t>Students will be introduced to information systems and their applications in healthcare settings such as: electronic patient records, personal health records, emergency room information systems, patient care plan information systems for the elderly, </a:t>
            </a:r>
            <a:r>
              <a:rPr lang="en-US" dirty="0" err="1"/>
              <a:t>tele</a:t>
            </a:r>
            <a:r>
              <a:rPr lang="en-US" dirty="0"/>
              <a:t>-mental health delivery systems, and microbiology laboratory diagnostic and consultation system.  In addition this course will examine and discuss methods to evaluate these applications (information systems) using focus groups, usability evaluations, surveys, observations, and patient feedback.   Several of the commonly used theoretical frameworks are introduced that could be provide the underpinnings for the application/IS evaluations. These include but are not limited to Goodhue and Thompson Task/Technology Fit, </a:t>
            </a:r>
            <a:r>
              <a:rPr lang="en-US" dirty="0" err="1"/>
              <a:t>Delone</a:t>
            </a:r>
            <a:r>
              <a:rPr lang="en-US" dirty="0"/>
              <a:t> and McLean IS Success Model, UTAUT, Technology Adoption Model.   Several recent health informatics evaluation studies will be assigned as readings for the course.  </a:t>
            </a:r>
          </a:p>
          <a:p>
            <a:pPr marL="0" indent="0">
              <a:buNone/>
            </a:pPr>
            <a:endParaRPr lang="en-US" dirty="0"/>
          </a:p>
        </p:txBody>
      </p:sp>
    </p:spTree>
    <p:extLst>
      <p:ext uri="{BB962C8B-B14F-4D97-AF65-F5344CB8AC3E}">
        <p14:creationId xmlns:p14="http://schemas.microsoft.com/office/powerpoint/2010/main" val="2412822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Overview</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Students </a:t>
            </a:r>
            <a:r>
              <a:rPr lang="en-US" dirty="0"/>
              <a:t>will have an opportunity to dialogue with several guest speakers who are users of the applications.  The guest lecturers will be asked to discuss the information systems they use and their experiences. The students will conduct a pilot evaluation of a healthcare related information system/application of their choice.  Graduate students will be the team leader on the pilot studies.  This will be a group project.  This course is intended to be interdisciplinary and thus will be a very "rich" learning experience for all students interested in health informatics. This course is appropriate for student majoring Information System, Computer Science, IT Innovation, Public Health Administration, and other health care professional programs. </a:t>
            </a:r>
          </a:p>
          <a:p>
            <a:endParaRPr lang="en-US" dirty="0"/>
          </a:p>
        </p:txBody>
      </p:sp>
    </p:spTree>
    <p:extLst>
      <p:ext uri="{BB962C8B-B14F-4D97-AF65-F5344CB8AC3E}">
        <p14:creationId xmlns:p14="http://schemas.microsoft.com/office/powerpoint/2010/main" val="1903308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Criteria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9192976"/>
              </p:ext>
            </p:extLst>
          </p:nvPr>
        </p:nvGraphicFramePr>
        <p:xfrm>
          <a:off x="1524000" y="1447798"/>
          <a:ext cx="6248400" cy="4953001"/>
        </p:xfrm>
        <a:graphic>
          <a:graphicData uri="http://schemas.openxmlformats.org/drawingml/2006/table">
            <a:tbl>
              <a:tblPr firstRow="1" firstCol="1" bandRow="1">
                <a:tableStyleId>{5C22544A-7EE6-4342-B048-85BDC9FD1C3A}</a:tableStyleId>
              </a:tblPr>
              <a:tblGrid>
                <a:gridCol w="5196840"/>
                <a:gridCol w="1051560"/>
              </a:tblGrid>
              <a:tr h="412750">
                <a:tc>
                  <a:txBody>
                    <a:bodyPr/>
                    <a:lstStyle/>
                    <a:p>
                      <a:pPr marL="0" marR="0">
                        <a:spcBef>
                          <a:spcPts val="0"/>
                        </a:spcBef>
                        <a:spcAft>
                          <a:spcPts val="0"/>
                        </a:spcAft>
                      </a:pPr>
                      <a:r>
                        <a:rPr lang="en-US" sz="1100" dirty="0">
                          <a:effectLst/>
                        </a:rPr>
                        <a:t>Healthcare Information Systems Critiques (4).</a:t>
                      </a:r>
                      <a:endParaRPr lang="en-US" sz="1200" dirty="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20%</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Class articles Reflections (3).</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15%  </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Research Paper Outline.</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5%</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Research Paper – 5 pages.</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5%</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Research Paper – 10 pages.</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10%</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Research Paper – 20 pages.</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10%</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Pilot Study Design.</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10%</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Pilot Study Write up including results.</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10%</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Class Presentation(s).</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5%</a:t>
                      </a:r>
                      <a:endParaRPr lang="en-US" sz="1200">
                        <a:effectLst/>
                        <a:latin typeface="Times New Roman"/>
                        <a:ea typeface="Times New Roman"/>
                      </a:endParaRPr>
                    </a:p>
                  </a:txBody>
                  <a:tcPr marL="68580" marR="68580" marT="0" marB="0"/>
                </a:tc>
              </a:tr>
              <a:tr h="825501">
                <a:tc>
                  <a:txBody>
                    <a:bodyPr/>
                    <a:lstStyle/>
                    <a:p>
                      <a:pPr marL="0" marR="0">
                        <a:spcBef>
                          <a:spcPts val="0"/>
                        </a:spcBef>
                        <a:spcAft>
                          <a:spcPts val="0"/>
                        </a:spcAft>
                      </a:pPr>
                      <a:r>
                        <a:rPr lang="en-US" sz="1100">
                          <a:effectLst/>
                        </a:rPr>
                        <a:t>Discussion Board, Participation, Attendance, Other Assignments, Prepared for Class.</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a:effectLst/>
                        </a:rPr>
                        <a:t>10%</a:t>
                      </a:r>
                      <a:endParaRPr lang="en-US" sz="1200">
                        <a:effectLst/>
                        <a:latin typeface="Times New Roman"/>
                        <a:ea typeface="Times New Roman"/>
                      </a:endParaRPr>
                    </a:p>
                  </a:txBody>
                  <a:tcPr marL="68580" marR="68580" marT="0" marB="0"/>
                </a:tc>
              </a:tr>
              <a:tr h="412750">
                <a:tc>
                  <a:txBody>
                    <a:bodyPr/>
                    <a:lstStyle/>
                    <a:p>
                      <a:pPr marL="0" marR="0">
                        <a:spcBef>
                          <a:spcPts val="0"/>
                        </a:spcBef>
                        <a:spcAft>
                          <a:spcPts val="0"/>
                        </a:spcAft>
                      </a:pPr>
                      <a:r>
                        <a:rPr lang="en-US" sz="1100">
                          <a:effectLst/>
                        </a:rPr>
                        <a:t>Graduate Student Leadership</a:t>
                      </a:r>
                      <a:endParaRPr lang="en-US" sz="1200">
                        <a:effectLst/>
                        <a:latin typeface="Times New Roman"/>
                        <a:ea typeface="Times New Roman"/>
                      </a:endParaRPr>
                    </a:p>
                  </a:txBody>
                  <a:tcPr marL="68580" marR="68580" marT="0" marB="0"/>
                </a:tc>
                <a:tc>
                  <a:txBody>
                    <a:bodyPr/>
                    <a:lstStyle/>
                    <a:p>
                      <a:pPr marL="0" marR="0" algn="r">
                        <a:spcBef>
                          <a:spcPts val="0"/>
                        </a:spcBef>
                        <a:spcAft>
                          <a:spcPts val="0"/>
                        </a:spcAft>
                      </a:pPr>
                      <a:r>
                        <a:rPr lang="en-US" sz="1100" dirty="0">
                          <a:effectLst/>
                        </a:rPr>
                        <a:t>20%</a:t>
                      </a:r>
                      <a:endParaRPr lang="en-US" sz="12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2228850" y="2857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12690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Weekly Schedule</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Week </a:t>
            </a:r>
            <a:r>
              <a:rPr lang="en-US" dirty="0"/>
              <a:t>1 – Overview of Health Informatics, Presentation Clinical Laboratory Emergency Response System</a:t>
            </a:r>
          </a:p>
          <a:p>
            <a:r>
              <a:rPr lang="en-US" dirty="0"/>
              <a:t>Week 2 – Assigned Tele-Psychiatry Reading, Presentation of Tele-mental health counseling,  Dr. Carl Greiner, assigned IRB training</a:t>
            </a:r>
          </a:p>
          <a:p>
            <a:r>
              <a:rPr lang="en-US" dirty="0"/>
              <a:t>Week 3 – Clinical Health System, EPIC, Dr. James McClay</a:t>
            </a:r>
          </a:p>
          <a:p>
            <a:r>
              <a:rPr lang="en-US" dirty="0"/>
              <a:t>Week 4 – UNMC Sorrell Center Demonstration, Dr. Paul Paulson and others, IRB training completed</a:t>
            </a:r>
          </a:p>
          <a:p>
            <a:r>
              <a:rPr lang="en-US" dirty="0"/>
              <a:t>Week 5 – TBA</a:t>
            </a:r>
          </a:p>
          <a:p>
            <a:r>
              <a:rPr lang="en-US" dirty="0"/>
              <a:t>Week 6 – TBA</a:t>
            </a:r>
          </a:p>
          <a:p>
            <a:r>
              <a:rPr lang="en-US" dirty="0"/>
              <a:t>Week 7 – Evaluation Methods</a:t>
            </a:r>
          </a:p>
          <a:p>
            <a:r>
              <a:rPr lang="en-US" dirty="0"/>
              <a:t>Week 8 – Evaluation Methods</a:t>
            </a:r>
          </a:p>
          <a:p>
            <a:r>
              <a:rPr lang="en-US" dirty="0"/>
              <a:t>Week 9 – Spring Break</a:t>
            </a:r>
          </a:p>
          <a:p>
            <a:r>
              <a:rPr lang="en-US" dirty="0"/>
              <a:t>Week 10 – Research Theoretical Frameworks – Theory or Reasoned Behavior, UTAUT, Task-Technology Fit</a:t>
            </a:r>
          </a:p>
          <a:p>
            <a:r>
              <a:rPr lang="en-US" dirty="0"/>
              <a:t>Week 11 – Research Theoretical Frameworks – TBA, form teams</a:t>
            </a:r>
          </a:p>
          <a:p>
            <a:r>
              <a:rPr lang="en-US" dirty="0"/>
              <a:t>Week 12 – Project Identification, Research Paper Topic, Article Reflection Presentations</a:t>
            </a:r>
          </a:p>
          <a:p>
            <a:r>
              <a:rPr lang="en-US" dirty="0"/>
              <a:t>Week 13 – Project Design, Research Paper Outline, Research Paper – one article presentation</a:t>
            </a:r>
          </a:p>
          <a:p>
            <a:r>
              <a:rPr lang="en-US" dirty="0"/>
              <a:t>Week 14 – Project Pilot, Research Paper 5 pages, Project Pilot Discussion</a:t>
            </a:r>
          </a:p>
          <a:p>
            <a:r>
              <a:rPr lang="en-US" dirty="0"/>
              <a:t>Week 15 – Project Results, Research Paper 10 pages</a:t>
            </a:r>
          </a:p>
          <a:p>
            <a:r>
              <a:rPr lang="en-US" dirty="0"/>
              <a:t>Week 16 – Project Presentations</a:t>
            </a:r>
          </a:p>
          <a:p>
            <a:r>
              <a:rPr lang="en-US" dirty="0"/>
              <a:t>Week 17 – Project Write up with Results, Research Paper 20 pages. </a:t>
            </a:r>
          </a:p>
          <a:p>
            <a:endParaRPr lang="en-US" dirty="0"/>
          </a:p>
        </p:txBody>
      </p:sp>
    </p:spTree>
    <p:extLst>
      <p:ext uri="{BB962C8B-B14F-4D97-AF65-F5344CB8AC3E}">
        <p14:creationId xmlns:p14="http://schemas.microsoft.com/office/powerpoint/2010/main" val="3369362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16839052"/>
              </p:ext>
            </p:extLst>
          </p:nvPr>
        </p:nvGraphicFramePr>
        <p:xfrm>
          <a:off x="76200" y="152400"/>
          <a:ext cx="8763000" cy="6583680"/>
        </p:xfrm>
        <a:graphic>
          <a:graphicData uri="http://schemas.openxmlformats.org/drawingml/2006/table">
            <a:tbl>
              <a:tblPr/>
              <a:tblGrid>
                <a:gridCol w="4343401"/>
                <a:gridCol w="4419599"/>
              </a:tblGrid>
              <a:tr h="30480">
                <a:tc>
                  <a:txBody>
                    <a:bodyPr/>
                    <a:lstStyle/>
                    <a:p>
                      <a:pPr>
                        <a:spcAft>
                          <a:spcPts val="0"/>
                        </a:spcAft>
                      </a:pPr>
                      <a:r>
                        <a:rPr lang="en-US" sz="1200" dirty="0">
                          <a:effectLst/>
                        </a:rPr>
                        <a:t>Readings/Assignments</a:t>
                      </a:r>
                    </a:p>
                  </a:txBody>
                  <a:tcPr marL="8259" marR="8259" marT="0" marB="0">
                    <a:lnL w="12700" cap="flat" cmpd="sng" algn="ctr">
                      <a:solidFill>
                        <a:srgbClr val="000000"/>
                      </a:solidFill>
                      <a:prstDash val="solid"/>
                      <a:round/>
                      <a:headEnd type="none" w="med" len="med"/>
                      <a:tailEnd type="none" w="med" len="med"/>
                    </a:lnL>
                    <a:lnR w="12700" cap="flat" cmpd="sng" algn="ctr">
                      <a:solidFill>
                        <a:srgbClr val="00309E"/>
                      </a:solidFill>
                      <a:prstDash val="solid"/>
                      <a:round/>
                      <a:headEnd type="none" w="med" len="med"/>
                      <a:tailEnd type="none" w="med" len="med"/>
                    </a:lnR>
                    <a:lnT w="12700" cap="flat" cmpd="sng" algn="ctr">
                      <a:solidFill>
                        <a:srgbClr val="00309E"/>
                      </a:solidFill>
                      <a:prstDash val="solid"/>
                      <a:round/>
                      <a:headEnd type="none" w="med" len="med"/>
                      <a:tailEnd type="none" w="med" len="med"/>
                    </a:lnT>
                    <a:lnB w="12700" cap="flat" cmpd="sng" algn="ctr">
                      <a:solidFill>
                        <a:srgbClr val="00309E"/>
                      </a:solidFill>
                      <a:prstDash val="solid"/>
                      <a:round/>
                      <a:headEnd type="none" w="med" len="med"/>
                      <a:tailEnd type="none" w="med" len="med"/>
                    </a:lnB>
                  </a:tcPr>
                </a:tc>
                <a:tc>
                  <a:txBody>
                    <a:bodyPr/>
                    <a:lstStyle/>
                    <a:p>
                      <a:pPr>
                        <a:spcAft>
                          <a:spcPts val="0"/>
                        </a:spcAft>
                      </a:pPr>
                      <a:r>
                        <a:rPr lang="en-US" sz="1200" dirty="0">
                          <a:effectLst/>
                        </a:rPr>
                        <a:t>Assignment Due Dates</a:t>
                      </a:r>
                    </a:p>
                  </a:txBody>
                  <a:tcPr marL="8259" marR="8259" marT="0" marB="0">
                    <a:lnL w="12700" cap="flat" cmpd="sng" algn="ctr">
                      <a:solidFill>
                        <a:srgbClr val="00309E"/>
                      </a:solidFill>
                      <a:prstDash val="solid"/>
                      <a:round/>
                      <a:headEnd type="none" w="med" len="med"/>
                      <a:tailEnd type="none" w="med" len="med"/>
                    </a:lnL>
                    <a:lnR w="12700" cap="flat" cmpd="sng" algn="ctr">
                      <a:solidFill>
                        <a:srgbClr val="F0309E"/>
                      </a:solidFill>
                      <a:prstDash val="solid"/>
                      <a:round/>
                      <a:headEnd type="none" w="med" len="med"/>
                      <a:tailEnd type="none" w="med" len="med"/>
                    </a:lnR>
                    <a:lnT w="12700" cap="flat" cmpd="sng" algn="ctr">
                      <a:solidFill>
                        <a:srgbClr val="F0309E"/>
                      </a:solidFill>
                      <a:prstDash val="solid"/>
                      <a:round/>
                      <a:headEnd type="none" w="med" len="med"/>
                      <a:tailEnd type="none" w="med" len="med"/>
                    </a:lnT>
                    <a:lnB w="12700" cap="flat" cmpd="sng" algn="ctr">
                      <a:solidFill>
                        <a:srgbClr val="F0309E"/>
                      </a:solidFill>
                      <a:prstDash val="solid"/>
                      <a:round/>
                      <a:headEnd type="none" w="med" len="med"/>
                      <a:tailEnd type="none" w="med" len="med"/>
                    </a:lnB>
                  </a:tcPr>
                </a:tc>
              </a:tr>
              <a:tr h="1735667">
                <a:tc>
                  <a:txBody>
                    <a:bodyPr/>
                    <a:lstStyle/>
                    <a:p>
                      <a:pPr>
                        <a:spcAft>
                          <a:spcPts val="0"/>
                        </a:spcAft>
                      </a:pPr>
                      <a:r>
                        <a:rPr lang="en-US" sz="1200" dirty="0">
                          <a:effectLst/>
                        </a:rPr>
                        <a:t>Complete Research/Evaluation Methods presentation</a:t>
                      </a:r>
                    </a:p>
                    <a:p>
                      <a:pPr>
                        <a:spcAft>
                          <a:spcPts val="0"/>
                        </a:spcAft>
                      </a:pPr>
                      <a:r>
                        <a:rPr lang="en-US" sz="1200" dirty="0">
                          <a:effectLst/>
                        </a:rPr>
                        <a:t> </a:t>
                      </a:r>
                    </a:p>
                    <a:p>
                      <a:pPr>
                        <a:spcAft>
                          <a:spcPts val="0"/>
                        </a:spcAft>
                      </a:pPr>
                      <a:r>
                        <a:rPr lang="en-US" sz="1200" u="sng" dirty="0">
                          <a:effectLst/>
                        </a:rPr>
                        <a:t>Research Theoretical Frameworks</a:t>
                      </a:r>
                      <a:endParaRPr lang="en-US" sz="1200" dirty="0">
                        <a:effectLst/>
                      </a:endParaRPr>
                    </a:p>
                    <a:p>
                      <a:pPr>
                        <a:spcAft>
                          <a:spcPts val="0"/>
                        </a:spcAft>
                      </a:pPr>
                      <a:r>
                        <a:rPr lang="en-US" sz="1200" dirty="0">
                          <a:effectLst/>
                        </a:rPr>
                        <a:t> </a:t>
                      </a:r>
                    </a:p>
                    <a:p>
                      <a:pPr>
                        <a:spcAft>
                          <a:spcPts val="0"/>
                        </a:spcAft>
                      </a:pPr>
                      <a:r>
                        <a:rPr lang="en-US" sz="1200" dirty="0">
                          <a:effectLst/>
                        </a:rPr>
                        <a:t>READ: The Influence of Affect, Attitude and Influence in the Acceptance of Telemedicine Systems. (DISCUSS in class)</a:t>
                      </a:r>
                    </a:p>
                    <a:p>
                      <a:pPr>
                        <a:spcAft>
                          <a:spcPts val="0"/>
                        </a:spcAft>
                      </a:pPr>
                      <a:r>
                        <a:rPr lang="en-US" sz="1200" dirty="0">
                          <a:effectLst/>
                        </a:rPr>
                        <a:t> </a:t>
                      </a:r>
                    </a:p>
                    <a:p>
                      <a:pPr>
                        <a:spcAft>
                          <a:spcPts val="0"/>
                        </a:spcAft>
                      </a:pPr>
                      <a:r>
                        <a:rPr lang="en-US" sz="1200" dirty="0">
                          <a:effectLst/>
                        </a:rPr>
                        <a:t>READ: Understanding User Evaluations of Information Systems (Goodhue, 1995)   (DISCUSS in class.)</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0009A2"/>
                      </a:solidFill>
                      <a:prstDash val="solid"/>
                      <a:round/>
                      <a:headEnd type="none" w="med" len="med"/>
                      <a:tailEnd type="none" w="med" len="med"/>
                    </a:lnR>
                    <a:lnT w="12700" cap="flat" cmpd="sng" algn="ctr">
                      <a:solidFill>
                        <a:srgbClr val="00309E"/>
                      </a:solidFill>
                      <a:prstDash val="solid"/>
                      <a:round/>
                      <a:headEnd type="none" w="med" len="med"/>
                      <a:tailEnd type="none" w="med" len="med"/>
                    </a:lnT>
                    <a:lnB w="12700" cap="flat" cmpd="sng" algn="ctr">
                      <a:solidFill>
                        <a:srgbClr val="0009A2"/>
                      </a:solidFill>
                      <a:prstDash val="solid"/>
                      <a:round/>
                      <a:headEnd type="none" w="med" len="med"/>
                      <a:tailEnd type="none" w="med" len="med"/>
                    </a:lnB>
                  </a:tcPr>
                </a:tc>
                <a:tc>
                  <a:txBody>
                    <a:bodyPr/>
                    <a:lstStyle/>
                    <a:p>
                      <a:pPr>
                        <a:spcAft>
                          <a:spcPts val="0"/>
                        </a:spcAft>
                      </a:pPr>
                      <a:r>
                        <a:rPr lang="en-US" sz="1200" dirty="0">
                          <a:effectLst/>
                        </a:rPr>
                        <a:t>Bring 5 papers selected for topic research to class and post on Discussion board </a:t>
                      </a:r>
                    </a:p>
                    <a:p>
                      <a:pPr>
                        <a:spcAft>
                          <a:spcPts val="0"/>
                        </a:spcAft>
                      </a:pPr>
                      <a:r>
                        <a:rPr lang="en-US" sz="1200" dirty="0">
                          <a:effectLst/>
                        </a:rPr>
                        <a:t> </a:t>
                      </a:r>
                    </a:p>
                    <a:p>
                      <a:pPr>
                        <a:spcAft>
                          <a:spcPts val="0"/>
                        </a:spcAft>
                      </a:pPr>
                      <a:r>
                        <a:rPr lang="en-US" sz="1200" dirty="0">
                          <a:effectLst/>
                        </a:rPr>
                        <a:t>Due at the beginning of class. </a:t>
                      </a:r>
                    </a:p>
                    <a:p>
                      <a:pPr>
                        <a:spcAft>
                          <a:spcPts val="0"/>
                        </a:spcAft>
                      </a:pPr>
                      <a:r>
                        <a:rPr lang="en-US" sz="1200" dirty="0">
                          <a:effectLst/>
                        </a:rPr>
                        <a:t> </a:t>
                      </a:r>
                    </a:p>
                    <a:p>
                      <a:pPr>
                        <a:spcAft>
                          <a:spcPts val="0"/>
                        </a:spcAft>
                      </a:pPr>
                      <a:r>
                        <a:rPr lang="en-US" sz="1200" dirty="0">
                          <a:effectLst/>
                        </a:rPr>
                        <a:t>1 page write-up on your topic. Include what you topic you plan to research, how it relates to the class, and why this is something that should be researched in more depth.  Post your one page write-up on the discussion board. </a:t>
                      </a:r>
                    </a:p>
                    <a:p>
                      <a:pPr>
                        <a:spcAft>
                          <a:spcPts val="0"/>
                        </a:spcAft>
                      </a:pPr>
                      <a:r>
                        <a:rPr lang="en-US" sz="1200" dirty="0">
                          <a:effectLst/>
                        </a:rPr>
                        <a:t> </a:t>
                      </a:r>
                    </a:p>
                  </a:txBody>
                  <a:tcPr marL="8259" marR="8259" marT="0" marB="0">
                    <a:lnL w="12700" cap="flat" cmpd="sng" algn="ctr">
                      <a:solidFill>
                        <a:srgbClr val="0009A2"/>
                      </a:solidFill>
                      <a:prstDash val="solid"/>
                      <a:round/>
                      <a:headEnd type="none" w="med" len="med"/>
                      <a:tailEnd type="none" w="med" len="med"/>
                    </a:lnL>
                    <a:lnR w="12700" cap="flat" cmpd="sng" algn="ctr">
                      <a:solidFill>
                        <a:srgbClr val="800AA2"/>
                      </a:solidFill>
                      <a:prstDash val="solid"/>
                      <a:round/>
                      <a:headEnd type="none" w="med" len="med"/>
                      <a:tailEnd type="none" w="med" len="med"/>
                    </a:lnR>
                    <a:lnT w="12700" cap="flat" cmpd="sng" algn="ctr">
                      <a:solidFill>
                        <a:srgbClr val="F0309E"/>
                      </a:solidFill>
                      <a:prstDash val="solid"/>
                      <a:round/>
                      <a:headEnd type="none" w="med" len="med"/>
                      <a:tailEnd type="none" w="med" len="med"/>
                    </a:lnT>
                    <a:lnB w="12700" cap="flat" cmpd="sng" algn="ctr">
                      <a:solidFill>
                        <a:srgbClr val="800AA2"/>
                      </a:solidFill>
                      <a:prstDash val="solid"/>
                      <a:round/>
                      <a:headEnd type="none" w="med" len="med"/>
                      <a:tailEnd type="none" w="med" len="med"/>
                    </a:lnB>
                  </a:tcPr>
                </a:tc>
              </a:tr>
              <a:tr h="2429933">
                <a:tc>
                  <a:txBody>
                    <a:bodyPr/>
                    <a:lstStyle/>
                    <a:p>
                      <a:pPr>
                        <a:spcAft>
                          <a:spcPts val="0"/>
                        </a:spcAft>
                      </a:pPr>
                      <a:r>
                        <a:rPr lang="en-US" sz="1200" u="sng" dirty="0">
                          <a:effectLst/>
                        </a:rPr>
                        <a:t>Research Theoretical Frameworks</a:t>
                      </a:r>
                      <a:endParaRPr lang="en-US" sz="1200" dirty="0">
                        <a:effectLst/>
                      </a:endParaRPr>
                    </a:p>
                    <a:p>
                      <a:pPr>
                        <a:spcAft>
                          <a:spcPts val="0"/>
                        </a:spcAft>
                      </a:pPr>
                      <a:r>
                        <a:rPr lang="en-US" sz="1200" u="none" strike="noStrike" dirty="0">
                          <a:effectLst/>
                        </a:rPr>
                        <a:t> </a:t>
                      </a:r>
                      <a:endParaRPr lang="en-US" sz="1200" dirty="0">
                        <a:effectLst/>
                      </a:endParaRPr>
                    </a:p>
                    <a:p>
                      <a:pPr>
                        <a:spcAft>
                          <a:spcPts val="0"/>
                        </a:spcAft>
                      </a:pPr>
                      <a:r>
                        <a:rPr lang="en-US" sz="1200" dirty="0">
                          <a:effectLst/>
                        </a:rPr>
                        <a:t>READ: The </a:t>
                      </a:r>
                      <a:r>
                        <a:rPr lang="en-US" sz="1200" dirty="0" err="1">
                          <a:effectLst/>
                        </a:rPr>
                        <a:t>DeLone</a:t>
                      </a:r>
                      <a:r>
                        <a:rPr lang="en-US" sz="1200" dirty="0">
                          <a:effectLst/>
                        </a:rPr>
                        <a:t> and McLean Model of Information Systems Success: A Ten-Year Update. (DISCUSS in class.)</a:t>
                      </a:r>
                    </a:p>
                    <a:p>
                      <a:pPr>
                        <a:spcAft>
                          <a:spcPts val="0"/>
                        </a:spcAft>
                      </a:pPr>
                      <a:r>
                        <a:rPr lang="en-US" sz="1200" dirty="0">
                          <a:effectLst/>
                        </a:rPr>
                        <a:t> </a:t>
                      </a:r>
                    </a:p>
                    <a:p>
                      <a:pPr>
                        <a:spcAft>
                          <a:spcPts val="0"/>
                        </a:spcAft>
                      </a:pPr>
                      <a:r>
                        <a:rPr lang="en-US" sz="1200" dirty="0">
                          <a:effectLst/>
                        </a:rPr>
                        <a:t>READ: Perceived Usefulness, Perceived Ease of Use, and User Acceptance of Information Technology (Davis, 1989) (DISCUSS in class.)</a:t>
                      </a:r>
                    </a:p>
                    <a:p>
                      <a:pPr>
                        <a:spcAft>
                          <a:spcPts val="0"/>
                        </a:spcAft>
                      </a:pPr>
                      <a:r>
                        <a:rPr lang="en-US" sz="1200" dirty="0">
                          <a:effectLst/>
                        </a:rPr>
                        <a:t> </a:t>
                      </a:r>
                    </a:p>
                    <a:p>
                      <a:pPr>
                        <a:spcAft>
                          <a:spcPts val="0"/>
                        </a:spcAft>
                      </a:pPr>
                      <a:r>
                        <a:rPr lang="en-US" sz="1200" dirty="0">
                          <a:effectLst/>
                        </a:rPr>
                        <a:t>READ: Investigating Evaluation Frameworks for Health Information Systems (</a:t>
                      </a:r>
                      <a:r>
                        <a:rPr lang="en-US" sz="1200" dirty="0" err="1">
                          <a:effectLst/>
                        </a:rPr>
                        <a:t>Yusof</a:t>
                      </a:r>
                      <a:r>
                        <a:rPr lang="en-US" sz="1200" dirty="0">
                          <a:effectLst/>
                        </a:rPr>
                        <a:t> et al., 2008) (DISCUSS in class.)</a:t>
                      </a:r>
                    </a:p>
                    <a:p>
                      <a:pPr>
                        <a:spcAft>
                          <a:spcPts val="0"/>
                        </a:spcAft>
                      </a:pPr>
                      <a:r>
                        <a:rPr lang="en-US" sz="1200" dirty="0">
                          <a:effectLst/>
                        </a:rPr>
                        <a:t> </a:t>
                      </a:r>
                    </a:p>
                    <a:p>
                      <a:pPr>
                        <a:spcAft>
                          <a:spcPts val="0"/>
                        </a:spcAft>
                      </a:pPr>
                      <a:r>
                        <a:rPr lang="en-US" sz="1200" dirty="0">
                          <a:effectLst/>
                        </a:rPr>
                        <a:t>Pilot Project Identification</a:t>
                      </a:r>
                    </a:p>
                    <a:p>
                      <a:pPr>
                        <a:spcAft>
                          <a:spcPts val="0"/>
                        </a:spcAft>
                      </a:pPr>
                      <a:r>
                        <a:rPr lang="en-US" sz="1200" dirty="0">
                          <a:effectLst/>
                        </a:rPr>
                        <a:t> </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800AA2"/>
                      </a:solidFill>
                      <a:prstDash val="solid"/>
                      <a:round/>
                      <a:headEnd type="none" w="med" len="med"/>
                      <a:tailEnd type="none" w="med" len="med"/>
                    </a:lnR>
                    <a:lnT w="12700" cap="flat" cmpd="sng" algn="ctr">
                      <a:solidFill>
                        <a:srgbClr val="0009A2"/>
                      </a:solidFill>
                      <a:prstDash val="solid"/>
                      <a:round/>
                      <a:headEnd type="none" w="med" len="med"/>
                      <a:tailEnd type="none" w="med" len="med"/>
                    </a:lnT>
                    <a:lnB w="12700" cap="flat" cmpd="sng" algn="ctr">
                      <a:solidFill>
                        <a:srgbClr val="800AA2"/>
                      </a:solidFill>
                      <a:prstDash val="solid"/>
                      <a:round/>
                      <a:headEnd type="none" w="med" len="med"/>
                      <a:tailEnd type="none" w="med" len="med"/>
                    </a:lnB>
                  </a:tcPr>
                </a:tc>
                <a:tc>
                  <a:txBody>
                    <a:bodyPr/>
                    <a:lstStyle/>
                    <a:p>
                      <a:pPr>
                        <a:spcAft>
                          <a:spcPts val="0"/>
                        </a:spcAft>
                      </a:pPr>
                      <a:r>
                        <a:rPr lang="en-US" sz="1200" dirty="0">
                          <a:effectLst/>
                        </a:rPr>
                        <a:t>Outline of topic paper due. </a:t>
                      </a:r>
                    </a:p>
                    <a:p>
                      <a:pPr>
                        <a:spcAft>
                          <a:spcPts val="0"/>
                        </a:spcAft>
                      </a:pPr>
                      <a:r>
                        <a:rPr lang="en-US" sz="1200" dirty="0">
                          <a:effectLst/>
                        </a:rPr>
                        <a:t>Three page introduction of your topic is due.</a:t>
                      </a:r>
                    </a:p>
                    <a:p>
                      <a:pPr>
                        <a:spcAft>
                          <a:spcPts val="0"/>
                        </a:spcAft>
                      </a:pPr>
                      <a:r>
                        <a:rPr lang="en-US" sz="1200" dirty="0">
                          <a:effectLst/>
                        </a:rPr>
                        <a:t> </a:t>
                      </a:r>
                    </a:p>
                    <a:p>
                      <a:pPr>
                        <a:spcAft>
                          <a:spcPts val="0"/>
                        </a:spcAft>
                      </a:pPr>
                      <a:r>
                        <a:rPr lang="en-US" sz="1200" dirty="0">
                          <a:effectLst/>
                        </a:rPr>
                        <a:t>Article Summary on </a:t>
                      </a:r>
                      <a:r>
                        <a:rPr lang="en-US" sz="1200" dirty="0" err="1">
                          <a:effectLst/>
                        </a:rPr>
                        <a:t>DeLone</a:t>
                      </a:r>
                      <a:r>
                        <a:rPr lang="en-US" sz="1200" dirty="0">
                          <a:effectLst/>
                        </a:rPr>
                        <a:t> and McLean paper is due. </a:t>
                      </a:r>
                    </a:p>
                    <a:p>
                      <a:pPr>
                        <a:spcAft>
                          <a:spcPts val="0"/>
                        </a:spcAft>
                      </a:pPr>
                      <a:r>
                        <a:rPr lang="en-US" sz="1200" dirty="0">
                          <a:effectLst/>
                        </a:rPr>
                        <a:t> </a:t>
                      </a:r>
                    </a:p>
                    <a:p>
                      <a:pPr>
                        <a:spcAft>
                          <a:spcPts val="0"/>
                        </a:spcAft>
                      </a:pPr>
                      <a:r>
                        <a:rPr lang="en-US" sz="1200" dirty="0">
                          <a:effectLst/>
                        </a:rPr>
                        <a:t>Pilot Project Identification – one page write-up</a:t>
                      </a:r>
                    </a:p>
                    <a:p>
                      <a:pPr>
                        <a:spcAft>
                          <a:spcPts val="0"/>
                        </a:spcAft>
                      </a:pPr>
                      <a:r>
                        <a:rPr lang="en-US" sz="1200" dirty="0">
                          <a:effectLst/>
                        </a:rPr>
                        <a:t> </a:t>
                      </a:r>
                    </a:p>
                    <a:p>
                      <a:pPr>
                        <a:spcAft>
                          <a:spcPts val="0"/>
                        </a:spcAft>
                      </a:pPr>
                      <a:r>
                        <a:rPr lang="en-US" sz="1200" dirty="0">
                          <a:effectLst/>
                        </a:rPr>
                        <a:t> </a:t>
                      </a:r>
                    </a:p>
                    <a:p>
                      <a:pPr>
                        <a:spcAft>
                          <a:spcPts val="0"/>
                        </a:spcAft>
                      </a:pPr>
                      <a:r>
                        <a:rPr lang="en-US" sz="1200" dirty="0">
                          <a:effectLst/>
                        </a:rPr>
                        <a:t> </a:t>
                      </a:r>
                    </a:p>
                  </a:txBody>
                  <a:tcPr marL="8259" marR="8259" marT="0" marB="0">
                    <a:lnL w="12700" cap="flat" cmpd="sng" algn="ctr">
                      <a:solidFill>
                        <a:srgbClr val="800AA2"/>
                      </a:solidFill>
                      <a:prstDash val="solid"/>
                      <a:round/>
                      <a:headEnd type="none" w="med" len="med"/>
                      <a:tailEnd type="none" w="med" len="med"/>
                    </a:lnL>
                    <a:lnR w="12700" cap="flat" cmpd="sng" algn="ctr">
                      <a:solidFill>
                        <a:srgbClr val="800AA2"/>
                      </a:solidFill>
                      <a:prstDash val="solid"/>
                      <a:round/>
                      <a:headEnd type="none" w="med" len="med"/>
                      <a:tailEnd type="none" w="med" len="med"/>
                    </a:lnR>
                    <a:lnT w="12700" cap="flat" cmpd="sng" algn="ctr">
                      <a:solidFill>
                        <a:srgbClr val="800AA2"/>
                      </a:solidFill>
                      <a:prstDash val="solid"/>
                      <a:round/>
                      <a:headEnd type="none" w="med" len="med"/>
                      <a:tailEnd type="none" w="med" len="med"/>
                    </a:lnT>
                    <a:lnB w="12700" cap="flat" cmpd="sng" algn="ctr">
                      <a:solidFill>
                        <a:srgbClr val="800AA2"/>
                      </a:solidFill>
                      <a:prstDash val="solid"/>
                      <a:round/>
                      <a:headEnd type="none" w="med" len="med"/>
                      <a:tailEnd type="none" w="med" len="med"/>
                    </a:lnB>
                  </a:tcPr>
                </a:tc>
              </a:tr>
              <a:tr h="1909233">
                <a:tc>
                  <a:txBody>
                    <a:bodyPr/>
                    <a:lstStyle/>
                    <a:p>
                      <a:pPr>
                        <a:spcAft>
                          <a:spcPts val="0"/>
                        </a:spcAft>
                      </a:pPr>
                      <a:r>
                        <a:rPr lang="en-US" sz="1200" dirty="0">
                          <a:effectLst/>
                        </a:rPr>
                        <a:t>READ: User Acceptance of Information Technology: Toward a Unified View (</a:t>
                      </a:r>
                      <a:r>
                        <a:rPr lang="en-US" sz="1200" dirty="0" err="1">
                          <a:effectLst/>
                        </a:rPr>
                        <a:t>Venkatesh</a:t>
                      </a:r>
                      <a:r>
                        <a:rPr lang="en-US" sz="1200" dirty="0">
                          <a:effectLst/>
                        </a:rPr>
                        <a:t> et.al, 2003) (DISCUSS in class.)</a:t>
                      </a:r>
                    </a:p>
                    <a:p>
                      <a:pPr>
                        <a:spcAft>
                          <a:spcPts val="0"/>
                        </a:spcAft>
                      </a:pPr>
                      <a:r>
                        <a:rPr lang="en-US" sz="1200" dirty="0">
                          <a:effectLst/>
                        </a:rPr>
                        <a:t> </a:t>
                      </a:r>
                    </a:p>
                    <a:p>
                      <a:pPr>
                        <a:spcAft>
                          <a:spcPts val="0"/>
                        </a:spcAft>
                      </a:pPr>
                      <a:r>
                        <a:rPr lang="en-US" sz="1200" dirty="0">
                          <a:effectLst/>
                        </a:rPr>
                        <a:t>READ: Just What the Doctor Ordered: A Revised UTAUT for EMR System Adoption and Use for Doctors (</a:t>
                      </a:r>
                      <a:r>
                        <a:rPr lang="en-US" sz="1200" dirty="0" err="1">
                          <a:effectLst/>
                        </a:rPr>
                        <a:t>Venkatesh</a:t>
                      </a:r>
                      <a:r>
                        <a:rPr lang="en-US" sz="1200" dirty="0">
                          <a:effectLst/>
                        </a:rPr>
                        <a:t>, et al., 2011) (DISCUSS in class.)</a:t>
                      </a:r>
                    </a:p>
                    <a:p>
                      <a:pPr>
                        <a:spcAft>
                          <a:spcPts val="0"/>
                        </a:spcAft>
                      </a:pPr>
                      <a:r>
                        <a:rPr lang="en-US" sz="1200" dirty="0">
                          <a:effectLst/>
                        </a:rPr>
                        <a:t> </a:t>
                      </a:r>
                    </a:p>
                    <a:p>
                      <a:pPr>
                        <a:spcAft>
                          <a:spcPts val="0"/>
                        </a:spcAft>
                      </a:pPr>
                      <a:r>
                        <a:rPr lang="en-US" sz="1200" dirty="0">
                          <a:effectLst/>
                        </a:rPr>
                        <a:t>Pilot – Research Question, pilot theory selected, pilot methodology selected (e.g. survey, interviews, cognitive walkthroughs, etc.)</a:t>
                      </a:r>
                    </a:p>
                    <a:p>
                      <a:pPr>
                        <a:spcAft>
                          <a:spcPts val="0"/>
                        </a:spcAft>
                      </a:pPr>
                      <a:r>
                        <a:rPr lang="en-US" sz="1200" dirty="0">
                          <a:effectLst/>
                        </a:rPr>
                        <a:t> </a:t>
                      </a:r>
                    </a:p>
                    <a:p>
                      <a:pPr>
                        <a:spcAft>
                          <a:spcPts val="0"/>
                        </a:spcAft>
                      </a:pPr>
                      <a:r>
                        <a:rPr lang="en-US" sz="1200" dirty="0">
                          <a:effectLst/>
                        </a:rPr>
                        <a:t>  </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800AA2"/>
                      </a:solidFill>
                      <a:prstDash val="solid"/>
                      <a:round/>
                      <a:headEnd type="none" w="med" len="med"/>
                      <a:tailEnd type="none" w="med" len="med"/>
                    </a:lnR>
                    <a:lnT w="12700" cap="flat" cmpd="sng" algn="ctr">
                      <a:solidFill>
                        <a:srgbClr val="800AA2"/>
                      </a:solidFill>
                      <a:prstDash val="solid"/>
                      <a:round/>
                      <a:headEnd type="none" w="med" len="med"/>
                      <a:tailEnd type="none" w="med" len="med"/>
                    </a:lnT>
                    <a:lnB w="12700" cap="flat" cmpd="sng" algn="ctr">
                      <a:solidFill>
                        <a:srgbClr val="800AA2"/>
                      </a:solidFill>
                      <a:prstDash val="solid"/>
                      <a:round/>
                      <a:headEnd type="none" w="med" len="med"/>
                      <a:tailEnd type="none" w="med" len="med"/>
                    </a:lnB>
                  </a:tcPr>
                </a:tc>
                <a:tc>
                  <a:txBody>
                    <a:bodyPr/>
                    <a:lstStyle/>
                    <a:p>
                      <a:pPr>
                        <a:spcAft>
                          <a:spcPts val="0"/>
                        </a:spcAft>
                      </a:pPr>
                      <a:r>
                        <a:rPr lang="en-US" sz="1200" dirty="0">
                          <a:effectLst/>
                        </a:rPr>
                        <a:t>Article Summary on </a:t>
                      </a:r>
                      <a:r>
                        <a:rPr lang="en-US" sz="1200" dirty="0" err="1">
                          <a:effectLst/>
                        </a:rPr>
                        <a:t>Venkatesh</a:t>
                      </a:r>
                      <a:r>
                        <a:rPr lang="en-US" sz="1200" dirty="0">
                          <a:effectLst/>
                        </a:rPr>
                        <a:t> et al.,  2003 paper is due. </a:t>
                      </a:r>
                    </a:p>
                    <a:p>
                      <a:pPr>
                        <a:spcAft>
                          <a:spcPts val="0"/>
                        </a:spcAft>
                      </a:pPr>
                      <a:r>
                        <a:rPr lang="en-US" sz="1200" dirty="0">
                          <a:effectLst/>
                        </a:rPr>
                        <a:t> </a:t>
                      </a:r>
                    </a:p>
                    <a:p>
                      <a:pPr>
                        <a:spcAft>
                          <a:spcPts val="0"/>
                        </a:spcAft>
                      </a:pPr>
                      <a:r>
                        <a:rPr lang="en-US" sz="1200" dirty="0">
                          <a:effectLst/>
                        </a:rPr>
                        <a:t>Seven page draft of your topic paper is due. </a:t>
                      </a:r>
                    </a:p>
                    <a:p>
                      <a:pPr>
                        <a:spcAft>
                          <a:spcPts val="0"/>
                        </a:spcAft>
                      </a:pPr>
                      <a:r>
                        <a:rPr lang="en-US" sz="1200" dirty="0">
                          <a:effectLst/>
                        </a:rPr>
                        <a:t> </a:t>
                      </a:r>
                    </a:p>
                    <a:p>
                      <a:pPr>
                        <a:spcAft>
                          <a:spcPts val="0"/>
                        </a:spcAft>
                      </a:pPr>
                      <a:r>
                        <a:rPr lang="en-US" sz="1200" dirty="0">
                          <a:effectLst/>
                        </a:rPr>
                        <a:t>Pilot Project Design Draft 6 or more pages</a:t>
                      </a:r>
                    </a:p>
                  </a:txBody>
                  <a:tcPr marL="8259" marR="8259" marT="0" marB="0">
                    <a:lnL w="12700" cap="flat" cmpd="sng" algn="ctr">
                      <a:solidFill>
                        <a:srgbClr val="800AA2"/>
                      </a:solidFill>
                      <a:prstDash val="solid"/>
                      <a:round/>
                      <a:headEnd type="none" w="med" len="med"/>
                      <a:tailEnd type="none" w="med" len="med"/>
                    </a:lnL>
                    <a:lnR w="12700" cap="flat" cmpd="sng" algn="ctr">
                      <a:solidFill>
                        <a:srgbClr val="800AA2"/>
                      </a:solidFill>
                      <a:prstDash val="solid"/>
                      <a:round/>
                      <a:headEnd type="none" w="med" len="med"/>
                      <a:tailEnd type="none" w="med" len="med"/>
                    </a:lnR>
                    <a:lnT w="12700" cap="flat" cmpd="sng" algn="ctr">
                      <a:solidFill>
                        <a:srgbClr val="800AA2"/>
                      </a:solidFill>
                      <a:prstDash val="solid"/>
                      <a:round/>
                      <a:headEnd type="none" w="med" len="med"/>
                      <a:tailEnd type="none" w="med" len="med"/>
                    </a:lnT>
                    <a:lnB w="12700" cap="flat" cmpd="sng" algn="ctr">
                      <a:solidFill>
                        <a:srgbClr val="800AA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66616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27089879"/>
              </p:ext>
            </p:extLst>
          </p:nvPr>
        </p:nvGraphicFramePr>
        <p:xfrm>
          <a:off x="152401" y="457200"/>
          <a:ext cx="8763000" cy="4572000"/>
        </p:xfrm>
        <a:graphic>
          <a:graphicData uri="http://schemas.openxmlformats.org/drawingml/2006/table">
            <a:tbl>
              <a:tblPr/>
              <a:tblGrid>
                <a:gridCol w="4343401"/>
                <a:gridCol w="4419599"/>
              </a:tblGrid>
              <a:tr h="88320">
                <a:tc>
                  <a:txBody>
                    <a:bodyPr/>
                    <a:lstStyle/>
                    <a:p>
                      <a:pPr>
                        <a:spcAft>
                          <a:spcPts val="0"/>
                        </a:spcAft>
                      </a:pPr>
                      <a:r>
                        <a:rPr lang="en-US" sz="1200" dirty="0">
                          <a:effectLst/>
                        </a:rPr>
                        <a:t>Readings/Assignments</a:t>
                      </a:r>
                    </a:p>
                  </a:txBody>
                  <a:tcPr marL="8259" marR="8259" marT="0" marB="0">
                    <a:lnL w="12700" cap="flat" cmpd="sng" algn="ctr">
                      <a:solidFill>
                        <a:srgbClr val="000000"/>
                      </a:solidFill>
                      <a:prstDash val="solid"/>
                      <a:round/>
                      <a:headEnd type="none" w="med" len="med"/>
                      <a:tailEnd type="none" w="med" len="med"/>
                    </a:lnL>
                    <a:lnR w="12700" cap="flat" cmpd="sng" algn="ctr">
                      <a:solidFill>
                        <a:srgbClr val="00309E"/>
                      </a:solidFill>
                      <a:prstDash val="solid"/>
                      <a:round/>
                      <a:headEnd type="none" w="med" len="med"/>
                      <a:tailEnd type="none" w="med" len="med"/>
                    </a:lnR>
                    <a:lnT w="12700" cap="flat" cmpd="sng" algn="ctr">
                      <a:solidFill>
                        <a:srgbClr val="00309E"/>
                      </a:solidFill>
                      <a:prstDash val="solid"/>
                      <a:round/>
                      <a:headEnd type="none" w="med" len="med"/>
                      <a:tailEnd type="none" w="med" len="med"/>
                    </a:lnT>
                    <a:lnB w="12700" cap="flat" cmpd="sng" algn="ctr">
                      <a:solidFill>
                        <a:srgbClr val="00309E"/>
                      </a:solidFill>
                      <a:prstDash val="solid"/>
                      <a:round/>
                      <a:headEnd type="none" w="med" len="med"/>
                      <a:tailEnd type="none" w="med" len="med"/>
                    </a:lnB>
                  </a:tcPr>
                </a:tc>
                <a:tc>
                  <a:txBody>
                    <a:bodyPr/>
                    <a:lstStyle/>
                    <a:p>
                      <a:pPr>
                        <a:spcAft>
                          <a:spcPts val="0"/>
                        </a:spcAft>
                      </a:pPr>
                      <a:r>
                        <a:rPr lang="en-US" sz="1200" dirty="0">
                          <a:effectLst/>
                        </a:rPr>
                        <a:t>Assignment Due Dates</a:t>
                      </a:r>
                    </a:p>
                  </a:txBody>
                  <a:tcPr marL="8259" marR="8259" marT="0" marB="0">
                    <a:lnL w="12700" cap="flat" cmpd="sng" algn="ctr">
                      <a:solidFill>
                        <a:srgbClr val="00309E"/>
                      </a:solidFill>
                      <a:prstDash val="solid"/>
                      <a:round/>
                      <a:headEnd type="none" w="med" len="med"/>
                      <a:tailEnd type="none" w="med" len="med"/>
                    </a:lnL>
                    <a:lnR w="12700" cap="flat" cmpd="sng" algn="ctr">
                      <a:solidFill>
                        <a:srgbClr val="F0309E"/>
                      </a:solidFill>
                      <a:prstDash val="solid"/>
                      <a:round/>
                      <a:headEnd type="none" w="med" len="med"/>
                      <a:tailEnd type="none" w="med" len="med"/>
                    </a:lnR>
                    <a:lnT w="12700" cap="flat" cmpd="sng" algn="ctr">
                      <a:solidFill>
                        <a:srgbClr val="F0309E"/>
                      </a:solidFill>
                      <a:prstDash val="solid"/>
                      <a:round/>
                      <a:headEnd type="none" w="med" len="med"/>
                      <a:tailEnd type="none" w="med" len="med"/>
                    </a:lnT>
                    <a:lnB w="12700" cap="flat" cmpd="sng" algn="ctr">
                      <a:solidFill>
                        <a:srgbClr val="F0309E"/>
                      </a:solidFill>
                      <a:prstDash val="solid"/>
                      <a:round/>
                      <a:headEnd type="none" w="med" len="med"/>
                      <a:tailEnd type="none" w="med" len="med"/>
                    </a:lnB>
                  </a:tcPr>
                </a:tc>
              </a:tr>
              <a:tr h="441603">
                <a:tc>
                  <a:txBody>
                    <a:bodyPr/>
                    <a:lstStyle/>
                    <a:p>
                      <a:pPr>
                        <a:spcAft>
                          <a:spcPts val="0"/>
                        </a:spcAft>
                      </a:pPr>
                      <a:r>
                        <a:rPr lang="en-US" sz="1200" dirty="0">
                          <a:effectLst/>
                        </a:rPr>
                        <a:t>READ: The Role of Personality Traits under Online Stocking (Yang, et al.) (DISCUSS in class.)</a:t>
                      </a:r>
                    </a:p>
                    <a:p>
                      <a:pPr>
                        <a:spcAft>
                          <a:spcPts val="0"/>
                        </a:spcAft>
                      </a:pPr>
                      <a:r>
                        <a:rPr lang="en-US" sz="1200" dirty="0">
                          <a:effectLst/>
                        </a:rPr>
                        <a:t> </a:t>
                      </a:r>
                    </a:p>
                    <a:p>
                      <a:pPr>
                        <a:spcAft>
                          <a:spcPts val="0"/>
                        </a:spcAft>
                      </a:pPr>
                      <a:r>
                        <a:rPr lang="en-US" sz="1200" dirty="0">
                          <a:effectLst/>
                        </a:rPr>
                        <a:t> </a:t>
                      </a:r>
                    </a:p>
                    <a:p>
                      <a:pPr>
                        <a:spcAft>
                          <a:spcPts val="0"/>
                        </a:spcAft>
                      </a:pPr>
                      <a:r>
                        <a:rPr lang="en-US" sz="1200" dirty="0">
                          <a:effectLst/>
                        </a:rPr>
                        <a:t>Discuss Pilot Project Design</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00309E"/>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c>
                  <a:txBody>
                    <a:bodyPr/>
                    <a:lstStyle/>
                    <a:p>
                      <a:pPr>
                        <a:spcAft>
                          <a:spcPts val="0"/>
                        </a:spcAft>
                      </a:pPr>
                      <a:r>
                        <a:rPr lang="en-US" sz="1200" dirty="0">
                          <a:effectLst/>
                        </a:rPr>
                        <a:t>Bring 5 additional papers selected for your topic research to class and post on discussion board by the beginning on class. </a:t>
                      </a:r>
                    </a:p>
                    <a:p>
                      <a:pPr>
                        <a:spcAft>
                          <a:spcPts val="0"/>
                        </a:spcAft>
                      </a:pPr>
                      <a:r>
                        <a:rPr lang="en-US" sz="1200" dirty="0">
                          <a:effectLst/>
                        </a:rPr>
                        <a:t> </a:t>
                      </a:r>
                    </a:p>
                    <a:p>
                      <a:pPr>
                        <a:spcAft>
                          <a:spcPts val="0"/>
                        </a:spcAft>
                      </a:pPr>
                      <a:r>
                        <a:rPr lang="en-US" sz="1200" dirty="0">
                          <a:effectLst/>
                        </a:rPr>
                        <a:t>Discuss one of your papers. </a:t>
                      </a:r>
                    </a:p>
                  </a:txBody>
                  <a:tcPr marL="8259" marR="8259" marT="0" marB="0">
                    <a:lnL w="12700" cap="flat" cmpd="sng" algn="ctr">
                      <a:solidFill>
                        <a:srgbClr val="800BA2"/>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F0309E"/>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r>
              <a:tr h="529924">
                <a:tc>
                  <a:txBody>
                    <a:bodyPr/>
                    <a:lstStyle/>
                    <a:p>
                      <a:pPr>
                        <a:spcAft>
                          <a:spcPts val="0"/>
                        </a:spcAft>
                      </a:pPr>
                      <a:r>
                        <a:rPr lang="en-US" sz="1200" dirty="0">
                          <a:effectLst/>
                        </a:rPr>
                        <a:t>READ: Beyond Meaningful Use: A Model for Evaluating Electronic Health Record Success (Wills et. al, 2011) (DISCUSS in class.)</a:t>
                      </a:r>
                    </a:p>
                    <a:p>
                      <a:pPr>
                        <a:spcAft>
                          <a:spcPts val="0"/>
                        </a:spcAft>
                      </a:pPr>
                      <a:r>
                        <a:rPr lang="en-US" sz="1200" dirty="0">
                          <a:effectLst/>
                        </a:rPr>
                        <a:t> </a:t>
                      </a:r>
                    </a:p>
                    <a:p>
                      <a:pPr>
                        <a:spcAft>
                          <a:spcPts val="0"/>
                        </a:spcAft>
                      </a:pPr>
                      <a:r>
                        <a:rPr lang="en-US" sz="1200" dirty="0">
                          <a:effectLst/>
                        </a:rPr>
                        <a:t>Pilot Project Discussion</a:t>
                      </a:r>
                    </a:p>
                    <a:p>
                      <a:pPr>
                        <a:spcAft>
                          <a:spcPts val="0"/>
                        </a:spcAft>
                      </a:pPr>
                      <a:r>
                        <a:rPr lang="en-US" sz="1200" dirty="0">
                          <a:effectLst/>
                        </a:rPr>
                        <a:t> </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c>
                  <a:txBody>
                    <a:bodyPr/>
                    <a:lstStyle/>
                    <a:p>
                      <a:pPr>
                        <a:spcAft>
                          <a:spcPts val="0"/>
                        </a:spcAft>
                      </a:pPr>
                      <a:r>
                        <a:rPr lang="en-US" sz="1200">
                          <a:effectLst/>
                        </a:rPr>
                        <a:t>Draft of research paper is due – 15 pages</a:t>
                      </a:r>
                    </a:p>
                    <a:p>
                      <a:pPr>
                        <a:spcAft>
                          <a:spcPts val="0"/>
                        </a:spcAft>
                      </a:pPr>
                      <a:r>
                        <a:rPr lang="en-US" sz="1200">
                          <a:effectLst/>
                        </a:rPr>
                        <a:t> </a:t>
                      </a:r>
                    </a:p>
                    <a:p>
                      <a:pPr>
                        <a:spcAft>
                          <a:spcPts val="0"/>
                        </a:spcAft>
                      </a:pPr>
                      <a:r>
                        <a:rPr lang="en-US" sz="1200">
                          <a:effectLst/>
                        </a:rPr>
                        <a:t>Pilot project design – finalized – 10 pages due. </a:t>
                      </a:r>
                    </a:p>
                  </a:txBody>
                  <a:tcPr marL="8259" marR="8259" marT="0" marB="0">
                    <a:lnL w="12700" cap="flat" cmpd="sng" algn="ctr">
                      <a:solidFill>
                        <a:srgbClr val="800BA2"/>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r>
              <a:tr h="574084">
                <a:tc>
                  <a:txBody>
                    <a:bodyPr/>
                    <a:lstStyle/>
                    <a:p>
                      <a:pPr>
                        <a:spcAft>
                          <a:spcPts val="0"/>
                        </a:spcAft>
                      </a:pPr>
                      <a:r>
                        <a:rPr lang="en-US" sz="1200" dirty="0">
                          <a:effectLst/>
                        </a:rPr>
                        <a:t>Lisa Research Presentation on Diffusion of Innovation </a:t>
                      </a:r>
                    </a:p>
                    <a:p>
                      <a:pPr>
                        <a:spcAft>
                          <a:spcPts val="0"/>
                        </a:spcAft>
                      </a:pPr>
                      <a:r>
                        <a:rPr lang="en-US" sz="1200" dirty="0">
                          <a:effectLst/>
                        </a:rPr>
                        <a:t> </a:t>
                      </a:r>
                    </a:p>
                    <a:p>
                      <a:pPr>
                        <a:spcAft>
                          <a:spcPts val="0"/>
                        </a:spcAft>
                      </a:pPr>
                      <a:r>
                        <a:rPr lang="en-US" sz="1200" dirty="0">
                          <a:effectLst/>
                        </a:rPr>
                        <a:t>READ: Note on Innovation Diffusion : Roger’s Five Factors” (</a:t>
                      </a:r>
                      <a:r>
                        <a:rPr lang="en-US" sz="1200" dirty="0" err="1">
                          <a:effectLst/>
                        </a:rPr>
                        <a:t>Gourville</a:t>
                      </a:r>
                      <a:r>
                        <a:rPr lang="en-US" sz="1200" dirty="0">
                          <a:effectLst/>
                        </a:rPr>
                        <a:t>) (DISCUSS in class.)</a:t>
                      </a:r>
                    </a:p>
                    <a:p>
                      <a:pPr>
                        <a:spcAft>
                          <a:spcPts val="0"/>
                        </a:spcAft>
                      </a:pPr>
                      <a:r>
                        <a:rPr lang="en-US" sz="1200" dirty="0">
                          <a:effectLst/>
                        </a:rPr>
                        <a:t> </a:t>
                      </a:r>
                    </a:p>
                    <a:p>
                      <a:pPr>
                        <a:spcAft>
                          <a:spcPts val="0"/>
                        </a:spcAft>
                      </a:pPr>
                      <a:r>
                        <a:rPr lang="en-US" sz="1200" dirty="0">
                          <a:effectLst/>
                        </a:rPr>
                        <a:t>Conduct Pilot Project Evaluation</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c>
                  <a:txBody>
                    <a:bodyPr/>
                    <a:lstStyle/>
                    <a:p>
                      <a:pPr>
                        <a:spcAft>
                          <a:spcPts val="0"/>
                        </a:spcAft>
                      </a:pPr>
                      <a:r>
                        <a:rPr lang="en-US" sz="1200">
                          <a:effectLst/>
                        </a:rPr>
                        <a:t>Discuss an article or two that you cited in your topic paper.</a:t>
                      </a:r>
                    </a:p>
                    <a:p>
                      <a:pPr>
                        <a:spcAft>
                          <a:spcPts val="0"/>
                        </a:spcAft>
                      </a:pPr>
                      <a:r>
                        <a:rPr lang="en-US" sz="1200">
                          <a:effectLst/>
                        </a:rPr>
                        <a:t> </a:t>
                      </a:r>
                    </a:p>
                  </a:txBody>
                  <a:tcPr marL="8259" marR="8259" marT="0" marB="0">
                    <a:lnL w="12700" cap="flat" cmpd="sng" algn="ctr">
                      <a:solidFill>
                        <a:srgbClr val="800BA2"/>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r>
              <a:tr h="397443">
                <a:tc>
                  <a:txBody>
                    <a:bodyPr/>
                    <a:lstStyle/>
                    <a:p>
                      <a:pPr>
                        <a:spcAft>
                          <a:spcPts val="0"/>
                        </a:spcAft>
                      </a:pPr>
                      <a:r>
                        <a:rPr lang="en-US" sz="1200" dirty="0">
                          <a:effectLst/>
                        </a:rPr>
                        <a:t>Topic Paper presentation discussions</a:t>
                      </a:r>
                    </a:p>
                    <a:p>
                      <a:pPr>
                        <a:spcAft>
                          <a:spcPts val="0"/>
                        </a:spcAft>
                      </a:pPr>
                      <a:r>
                        <a:rPr lang="en-US" sz="1200" dirty="0">
                          <a:effectLst/>
                        </a:rPr>
                        <a:t> </a:t>
                      </a:r>
                    </a:p>
                    <a:p>
                      <a:pPr>
                        <a:spcAft>
                          <a:spcPts val="0"/>
                        </a:spcAft>
                      </a:pPr>
                      <a:r>
                        <a:rPr lang="en-US" sz="1200" dirty="0">
                          <a:effectLst/>
                        </a:rPr>
                        <a:t>Pilot Project Discussion </a:t>
                      </a:r>
                    </a:p>
                    <a:p>
                      <a:pPr>
                        <a:spcAft>
                          <a:spcPts val="0"/>
                        </a:spcAft>
                      </a:pPr>
                      <a:r>
                        <a:rPr lang="en-US" sz="1200" dirty="0">
                          <a:effectLst/>
                        </a:rPr>
                        <a:t> </a:t>
                      </a:r>
                    </a:p>
                    <a:p>
                      <a:pPr>
                        <a:spcAft>
                          <a:spcPts val="0"/>
                        </a:spcAft>
                      </a:pPr>
                      <a:r>
                        <a:rPr lang="en-US" sz="1200" dirty="0">
                          <a:effectLst/>
                        </a:rPr>
                        <a:t> </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c>
                  <a:txBody>
                    <a:bodyPr/>
                    <a:lstStyle/>
                    <a:p>
                      <a:pPr>
                        <a:spcAft>
                          <a:spcPts val="0"/>
                        </a:spcAft>
                      </a:pPr>
                      <a:r>
                        <a:rPr lang="en-US" sz="1200">
                          <a:effectLst/>
                        </a:rPr>
                        <a:t>Complete 20 page topic paper due. </a:t>
                      </a:r>
                    </a:p>
                    <a:p>
                      <a:pPr>
                        <a:spcAft>
                          <a:spcPts val="0"/>
                        </a:spcAft>
                      </a:pPr>
                      <a:r>
                        <a:rPr lang="en-US" sz="1200">
                          <a:effectLst/>
                        </a:rPr>
                        <a:t> </a:t>
                      </a:r>
                    </a:p>
                    <a:p>
                      <a:pPr>
                        <a:spcAft>
                          <a:spcPts val="0"/>
                        </a:spcAft>
                      </a:pPr>
                      <a:r>
                        <a:rPr lang="en-US" sz="1200">
                          <a:effectLst/>
                        </a:rPr>
                        <a:t>Present topic to class – post power point on discussion board. Presentation should be about 10 minutes.</a:t>
                      </a:r>
                    </a:p>
                  </a:txBody>
                  <a:tcPr marL="8259" marR="8259" marT="0" marB="0">
                    <a:lnL w="12700" cap="flat" cmpd="sng" algn="ctr">
                      <a:solidFill>
                        <a:srgbClr val="800BA2"/>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r>
              <a:tr h="220801">
                <a:tc>
                  <a:txBody>
                    <a:bodyPr/>
                    <a:lstStyle/>
                    <a:p>
                      <a:pPr>
                        <a:spcAft>
                          <a:spcPts val="0"/>
                        </a:spcAft>
                      </a:pPr>
                      <a:r>
                        <a:rPr lang="en-US" sz="1200" dirty="0">
                          <a:effectLst/>
                        </a:rPr>
                        <a:t> </a:t>
                      </a:r>
                    </a:p>
                  </a:txBody>
                  <a:tcPr marL="8259" marR="8259" marT="0" marB="0">
                    <a:lnL w="12700" cap="flat" cmpd="sng" algn="ctr">
                      <a:solidFill>
                        <a:srgbClr val="40BE73"/>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c>
                  <a:txBody>
                    <a:bodyPr/>
                    <a:lstStyle/>
                    <a:p>
                      <a:pPr>
                        <a:spcAft>
                          <a:spcPts val="0"/>
                        </a:spcAft>
                      </a:pPr>
                      <a:r>
                        <a:rPr lang="en-US" sz="1200" dirty="0">
                          <a:effectLst/>
                        </a:rPr>
                        <a:t>Pilot Project Report due </a:t>
                      </a:r>
                    </a:p>
                    <a:p>
                      <a:pPr>
                        <a:spcAft>
                          <a:spcPts val="0"/>
                        </a:spcAft>
                      </a:pPr>
                      <a:r>
                        <a:rPr lang="en-US" sz="1200" dirty="0">
                          <a:effectLst/>
                        </a:rPr>
                        <a:t> </a:t>
                      </a:r>
                    </a:p>
                    <a:p>
                      <a:pPr>
                        <a:spcAft>
                          <a:spcPts val="0"/>
                        </a:spcAft>
                      </a:pPr>
                      <a:r>
                        <a:rPr lang="en-US" sz="1200" dirty="0">
                          <a:effectLst/>
                        </a:rPr>
                        <a:t>Pilot Study presentations</a:t>
                      </a:r>
                    </a:p>
                  </a:txBody>
                  <a:tcPr marL="8259" marR="8259" marT="0" marB="0">
                    <a:lnL w="12700" cap="flat" cmpd="sng" algn="ctr">
                      <a:solidFill>
                        <a:srgbClr val="800BA2"/>
                      </a:solidFill>
                      <a:prstDash val="solid"/>
                      <a:round/>
                      <a:headEnd type="none" w="med" len="med"/>
                      <a:tailEnd type="none" w="med" len="med"/>
                    </a:lnL>
                    <a:lnR w="12700" cap="flat" cmpd="sng" algn="ctr">
                      <a:solidFill>
                        <a:srgbClr val="800BA2"/>
                      </a:solidFill>
                      <a:prstDash val="solid"/>
                      <a:round/>
                      <a:headEnd type="none" w="med" len="med"/>
                      <a:tailEnd type="none" w="med" len="med"/>
                    </a:lnR>
                    <a:lnT w="12700" cap="flat" cmpd="sng" algn="ctr">
                      <a:solidFill>
                        <a:srgbClr val="800BA2"/>
                      </a:solidFill>
                      <a:prstDash val="solid"/>
                      <a:round/>
                      <a:headEnd type="none" w="med" len="med"/>
                      <a:tailEnd type="none" w="med" len="med"/>
                    </a:lnT>
                    <a:lnB w="12700" cap="flat" cmpd="sng" algn="ctr">
                      <a:solidFill>
                        <a:srgbClr val="800BA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4149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Gary </a:t>
            </a:r>
            <a:r>
              <a:rPr lang="en-US" dirty="0" err="1" smtClean="0"/>
              <a:t>Hackbarth</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03866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Study Outline</a:t>
            </a:r>
            <a:endParaRPr lang="en-US" dirty="0"/>
          </a:p>
        </p:txBody>
      </p:sp>
      <p:sp>
        <p:nvSpPr>
          <p:cNvPr id="3" name="Content Placeholder 2"/>
          <p:cNvSpPr>
            <a:spLocks noGrp="1"/>
          </p:cNvSpPr>
          <p:nvPr>
            <p:ph idx="1"/>
          </p:nvPr>
        </p:nvSpPr>
        <p:spPr/>
        <p:txBody>
          <a:bodyPr>
            <a:normAutofit fontScale="55000" lnSpcReduction="20000"/>
          </a:bodyPr>
          <a:lstStyle/>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1.</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 The purpose of this study is to __________________________(understand, describe, develop, discover) the _________________________(central concept being studied) for __________________(the unit of analysis: a person? Processes? Groups? Site? Using a ____________________________(method of inquiry: Case study design? Observation? Survey? Experiment?, etc. ) resulting in a ________________ (cultural picture? Grounded theory? Case study? Phenomenological description of themes or patterns?). At this stage in the research the ________ (central concept being studied) will be defined generally as _______________________(provide a general definition of the central concept.) Specifically, our research question is ____________________________________________ . The problems that we are addressing in this study are____________________________________________.</a:t>
            </a:r>
          </a:p>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2.</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Include definitions of important concepts in your study.</a:t>
            </a:r>
          </a:p>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3.</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Include why your research study is significant. </a:t>
            </a:r>
          </a:p>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4.</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 Include a three page literature review on current understanding of the topic.</a:t>
            </a:r>
          </a:p>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5.</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Describe what theoretical framework that supports your research question and study. </a:t>
            </a:r>
          </a:p>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6.</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Describe what type of research study you plan to conduct and why. (Survey, interview, observations, cognitive walkthrough, experiment, etc.)</a:t>
            </a:r>
          </a:p>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7.</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Describe your subjects. </a:t>
            </a:r>
          </a:p>
          <a:p>
            <a:pPr marL="0" lvl="0" indent="0" eaLnBrk="0" fontAlgn="base" hangingPunct="0">
              <a:spcBef>
                <a:spcPct val="0"/>
              </a:spcBef>
              <a:spcAft>
                <a:spcPct val="0"/>
              </a:spcAft>
              <a:buNone/>
            </a:pPr>
            <a:r>
              <a:rPr kumimoji="0" lang="en-US" sz="2900" b="0" i="0" u="none" strike="noStrike" cap="none" normalizeH="0" baseline="0" dirty="0" smtClean="0">
                <a:ln>
                  <a:noFill/>
                </a:ln>
                <a:solidFill>
                  <a:schemeClr val="tx1"/>
                </a:solidFill>
                <a:effectLst/>
                <a:latin typeface="Arial" pitchFamily="34" charset="0"/>
                <a:cs typeface="Arial" pitchFamily="34" charset="0"/>
              </a:rPr>
              <a:t>8.</a:t>
            </a:r>
            <a:r>
              <a:rPr kumimoji="0" lang="en-US" sz="2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900" b="0" i="0" u="none" strike="noStrike" cap="none" normalizeH="0" baseline="0" dirty="0" smtClean="0">
                <a:ln>
                  <a:noFill/>
                </a:ln>
                <a:solidFill>
                  <a:schemeClr val="tx1"/>
                </a:solidFill>
                <a:effectLst/>
                <a:latin typeface="Arial" pitchFamily="34" charset="0"/>
                <a:cs typeface="Arial" pitchFamily="34" charset="0"/>
              </a:rPr>
              <a:t>Report your results, interpret your results, what is your contribution?</a:t>
            </a:r>
          </a:p>
          <a:p>
            <a:endParaRPr lang="en-US" dirty="0"/>
          </a:p>
        </p:txBody>
      </p:sp>
    </p:spTree>
    <p:extLst>
      <p:ext uri="{BB962C8B-B14F-4D97-AF65-F5344CB8AC3E}">
        <p14:creationId xmlns:p14="http://schemas.microsoft.com/office/powerpoint/2010/main" val="165146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Onsite visits</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UNMC Sorrell Center</a:t>
            </a:r>
          </a:p>
          <a:p>
            <a:r>
              <a:rPr lang="en-US" dirty="0" smtClean="0"/>
              <a:t>One World</a:t>
            </a:r>
          </a:p>
          <a:p>
            <a:r>
              <a:rPr lang="en-US" dirty="0" smtClean="0"/>
              <a:t>EPIC </a:t>
            </a:r>
          </a:p>
          <a:p>
            <a:r>
              <a:rPr lang="en-US" dirty="0" smtClean="0"/>
              <a:t>BHECN</a:t>
            </a:r>
          </a:p>
          <a:p>
            <a:r>
              <a:rPr lang="en-US" dirty="0" smtClean="0"/>
              <a:t>STATPack</a:t>
            </a:r>
          </a:p>
          <a:p>
            <a:pPr marL="0" indent="0">
              <a:buNone/>
            </a:pPr>
            <a:endParaRPr lang="en-US" dirty="0"/>
          </a:p>
        </p:txBody>
      </p:sp>
    </p:spTree>
    <p:extLst>
      <p:ext uri="{BB962C8B-B14F-4D97-AF65-F5344CB8AC3E}">
        <p14:creationId xmlns:p14="http://schemas.microsoft.com/office/powerpoint/2010/main" val="11027253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Papers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Health Information Exchange</a:t>
            </a:r>
          </a:p>
          <a:p>
            <a:r>
              <a:rPr lang="en-US" dirty="0" smtClean="0"/>
              <a:t>Computerized Surveillance Systems and Patient Safety</a:t>
            </a:r>
          </a:p>
          <a:p>
            <a:r>
              <a:rPr lang="en-US" dirty="0" smtClean="0"/>
              <a:t>Robotic </a:t>
            </a:r>
            <a:r>
              <a:rPr lang="en-US" dirty="0" err="1" smtClean="0"/>
              <a:t>Telesurgery</a:t>
            </a:r>
            <a:r>
              <a:rPr lang="en-US" dirty="0" smtClean="0"/>
              <a:t>: the future of invasive medicine</a:t>
            </a:r>
          </a:p>
          <a:p>
            <a:r>
              <a:rPr lang="en-US" dirty="0"/>
              <a:t>Virtual Reality and Physical Activity Behavior </a:t>
            </a:r>
            <a:r>
              <a:rPr lang="en-US" dirty="0" smtClean="0"/>
              <a:t>Change</a:t>
            </a:r>
            <a:endParaRPr lang="en-US" dirty="0"/>
          </a:p>
          <a:p>
            <a:r>
              <a:rPr lang="en-US" dirty="0"/>
              <a:t> Medical Training and Evaluation System Based On </a:t>
            </a:r>
            <a:r>
              <a:rPr lang="en-US" dirty="0" err="1" smtClean="0"/>
              <a:t>SimMan</a:t>
            </a:r>
            <a:r>
              <a:rPr lang="en-US" dirty="0" smtClean="0"/>
              <a:t> </a:t>
            </a:r>
            <a:r>
              <a:rPr lang="en-US" dirty="0"/>
              <a:t>Human Patient Simulator </a:t>
            </a:r>
          </a:p>
          <a:p>
            <a:endParaRPr lang="en-US" dirty="0"/>
          </a:p>
        </p:txBody>
      </p:sp>
    </p:spTree>
    <p:extLst>
      <p:ext uri="{BB962C8B-B14F-4D97-AF65-F5344CB8AC3E}">
        <p14:creationId xmlns:p14="http://schemas.microsoft.com/office/powerpoint/2010/main" val="12904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HealthCare Informatics</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sz="2800" dirty="0" smtClean="0"/>
              <a:t>Subset of what IS has done all along.</a:t>
            </a:r>
          </a:p>
          <a:p>
            <a:r>
              <a:rPr lang="en-US" sz="2800" dirty="0" smtClean="0"/>
              <a:t>Programs should focus </a:t>
            </a:r>
            <a:r>
              <a:rPr lang="en-US" sz="2800" dirty="0"/>
              <a:t>first on the </a:t>
            </a:r>
            <a:r>
              <a:rPr lang="en-US" sz="2800" dirty="0" smtClean="0"/>
              <a:t>IS/IT.</a:t>
            </a:r>
          </a:p>
          <a:p>
            <a:r>
              <a:rPr lang="en-US" sz="2800" dirty="0" smtClean="0"/>
              <a:t>Teaching materials tend to be the same.</a:t>
            </a:r>
          </a:p>
          <a:p>
            <a:pPr lvl="1"/>
            <a:r>
              <a:rPr lang="en-US" sz="2400" dirty="0" smtClean="0"/>
              <a:t>How are they the same?</a:t>
            </a:r>
          </a:p>
          <a:p>
            <a:pPr lvl="1"/>
            <a:r>
              <a:rPr lang="en-US" sz="2400" dirty="0" smtClean="0"/>
              <a:t>How are they different?</a:t>
            </a:r>
          </a:p>
          <a:p>
            <a:pPr lvl="1"/>
            <a:r>
              <a:rPr lang="en-US" sz="2400" dirty="0" smtClean="0"/>
              <a:t>Textbooks?</a:t>
            </a:r>
          </a:p>
          <a:p>
            <a:pPr lvl="1"/>
            <a:r>
              <a:rPr lang="en-US" sz="2400" dirty="0" smtClean="0"/>
              <a:t>Case Studies?</a:t>
            </a:r>
          </a:p>
          <a:p>
            <a:pPr lvl="1"/>
            <a:r>
              <a:rPr lang="en-US" sz="2400" dirty="0" smtClean="0"/>
              <a:t>Are better materials available?</a:t>
            </a:r>
          </a:p>
          <a:p>
            <a:r>
              <a:rPr lang="en-US" sz="2800" dirty="0" smtClean="0"/>
              <a:t>Building your syllabi</a:t>
            </a:r>
          </a:p>
          <a:p>
            <a:pPr lvl="1"/>
            <a:r>
              <a:rPr lang="en-US" sz="2400" dirty="0" smtClean="0"/>
              <a:t>“Online” versus “In Class” versus “Hybrid”</a:t>
            </a:r>
          </a:p>
          <a:p>
            <a:pPr lvl="1"/>
            <a:r>
              <a:rPr lang="en-US" sz="2400" dirty="0" smtClean="0"/>
              <a:t>Undergrad versus Graduate Student</a:t>
            </a:r>
          </a:p>
          <a:p>
            <a:pPr marL="0" indent="0">
              <a:buNone/>
            </a:pPr>
            <a:endParaRPr lang="en-US" sz="2800" dirty="0" smtClean="0"/>
          </a:p>
          <a:p>
            <a:endParaRPr lang="en-US" sz="2800" dirty="0"/>
          </a:p>
        </p:txBody>
      </p:sp>
    </p:spTree>
    <p:extLst>
      <p:ext uri="{BB962C8B-B14F-4D97-AF65-F5344CB8AC3E}">
        <p14:creationId xmlns:p14="http://schemas.microsoft.com/office/powerpoint/2010/main" val="511862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Teaching Project Management &amp; Healthcare Project Management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Know your students (see background slides)</a:t>
            </a:r>
          </a:p>
          <a:p>
            <a:pPr lvl="1"/>
            <a:r>
              <a:rPr lang="en-US" dirty="0" smtClean="0"/>
              <a:t>Different from business students</a:t>
            </a:r>
          </a:p>
          <a:p>
            <a:r>
              <a:rPr lang="en-US" dirty="0" smtClean="0"/>
              <a:t>Textbooks same on the inside</a:t>
            </a:r>
          </a:p>
          <a:p>
            <a:pPr lvl="1"/>
            <a:r>
              <a:rPr lang="en-US" dirty="0" smtClean="0"/>
              <a:t>Terminology same and different</a:t>
            </a:r>
          </a:p>
          <a:p>
            <a:r>
              <a:rPr lang="en-US" dirty="0" smtClean="0"/>
              <a:t>Use a lot of practitioner examples/materials</a:t>
            </a:r>
          </a:p>
          <a:p>
            <a:pPr lvl="1"/>
            <a:r>
              <a:rPr lang="en-US" dirty="0" smtClean="0"/>
              <a:t>Need/like real-world examples</a:t>
            </a:r>
          </a:p>
          <a:p>
            <a:r>
              <a:rPr lang="en-US" dirty="0" smtClean="0"/>
              <a:t>Weak Excel/Access skills</a:t>
            </a:r>
          </a:p>
          <a:p>
            <a:pPr lvl="1"/>
            <a:r>
              <a:rPr lang="en-US" dirty="0" smtClean="0"/>
              <a:t>Excel boot camps work</a:t>
            </a:r>
          </a:p>
          <a:p>
            <a:r>
              <a:rPr lang="en-US" dirty="0" smtClean="0"/>
              <a:t>Detailed Syllabi</a:t>
            </a:r>
          </a:p>
          <a:p>
            <a:pPr lvl="1"/>
            <a:r>
              <a:rPr lang="en-US" dirty="0" smtClean="0"/>
              <a:t>Multiple Communication Channels</a:t>
            </a:r>
          </a:p>
          <a:p>
            <a:r>
              <a:rPr lang="en-US" dirty="0" smtClean="0"/>
              <a:t>Use simulation software/Any software/Hands-on important</a:t>
            </a:r>
          </a:p>
          <a:p>
            <a:r>
              <a:rPr lang="en-US" dirty="0" smtClean="0"/>
              <a:t>Exams</a:t>
            </a:r>
          </a:p>
          <a:p>
            <a:pPr lvl="1"/>
            <a:r>
              <a:rPr lang="en-US" dirty="0" smtClean="0"/>
              <a:t>Open book versus closed book (timed tests)</a:t>
            </a:r>
          </a:p>
          <a:p>
            <a:pPr lvl="1"/>
            <a:r>
              <a:rPr lang="en-US" dirty="0" smtClean="0"/>
              <a:t>Essay’s</a:t>
            </a:r>
          </a:p>
          <a:p>
            <a:pPr lvl="1"/>
            <a:r>
              <a:rPr lang="en-US" dirty="0" smtClean="0"/>
              <a:t>Writing research papers </a:t>
            </a:r>
          </a:p>
          <a:p>
            <a:pPr lvl="1"/>
            <a:r>
              <a:rPr lang="en-US" dirty="0" smtClean="0"/>
              <a:t>PowerPoint assignments </a:t>
            </a:r>
          </a:p>
          <a:p>
            <a:endParaRPr lang="en-US" dirty="0"/>
          </a:p>
        </p:txBody>
      </p:sp>
    </p:spTree>
    <p:extLst>
      <p:ext uri="{BB962C8B-B14F-4D97-AF65-F5344CB8AC3E}">
        <p14:creationId xmlns:p14="http://schemas.microsoft.com/office/powerpoint/2010/main" val="3990363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Informatics Certificate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Nurse Informatics Field</a:t>
            </a:r>
          </a:p>
          <a:p>
            <a:pPr lvl="1"/>
            <a:r>
              <a:rPr lang="en-US" dirty="0" smtClean="0"/>
              <a:t>Must have RN Credential</a:t>
            </a:r>
          </a:p>
          <a:p>
            <a:pPr lvl="1"/>
            <a:r>
              <a:rPr lang="en-US" dirty="0" smtClean="0"/>
              <a:t>Nursing Informatics mean salary $96,000</a:t>
            </a:r>
          </a:p>
          <a:p>
            <a:pPr lvl="1"/>
            <a:r>
              <a:rPr lang="en-US" dirty="0" smtClean="0"/>
              <a:t>40% growth/40,000 new positions</a:t>
            </a:r>
          </a:p>
          <a:p>
            <a:pPr lvl="1"/>
            <a:r>
              <a:rPr lang="en-US" dirty="0" smtClean="0"/>
              <a:t>40-50 hour workweek</a:t>
            </a:r>
          </a:p>
          <a:p>
            <a:pPr lvl="1"/>
            <a:r>
              <a:rPr lang="en-US" dirty="0" smtClean="0"/>
              <a:t>Wide range of jobs</a:t>
            </a:r>
          </a:p>
          <a:p>
            <a:pPr lvl="2"/>
            <a:r>
              <a:rPr lang="en-US" dirty="0" smtClean="0"/>
              <a:t>Hospitals, Clinics, Ambulatory Physicians Offices</a:t>
            </a:r>
          </a:p>
          <a:p>
            <a:pPr lvl="2"/>
            <a:r>
              <a:rPr lang="en-US" dirty="0" smtClean="0"/>
              <a:t>Homecare support</a:t>
            </a:r>
          </a:p>
          <a:p>
            <a:pPr lvl="2"/>
            <a:r>
              <a:rPr lang="en-US" dirty="0" smtClean="0"/>
              <a:t>Academia/research</a:t>
            </a:r>
          </a:p>
          <a:p>
            <a:pPr lvl="2"/>
            <a:r>
              <a:rPr lang="en-US" dirty="0" smtClean="0"/>
              <a:t>Software Development</a:t>
            </a:r>
          </a:p>
          <a:p>
            <a:pPr lvl="2"/>
            <a:r>
              <a:rPr lang="en-US" dirty="0" smtClean="0"/>
              <a:t>Consultant Role</a:t>
            </a:r>
          </a:p>
          <a:p>
            <a:pPr lvl="2"/>
            <a:r>
              <a:rPr lang="en-US" dirty="0" smtClean="0"/>
              <a:t>Telemedicine </a:t>
            </a:r>
          </a:p>
          <a:p>
            <a:pPr lvl="1"/>
            <a:r>
              <a:rPr lang="en-US" dirty="0" smtClean="0"/>
              <a:t>http://www.alliedhealthworld.com/</a:t>
            </a:r>
            <a:endParaRPr lang="en-US" dirty="0"/>
          </a:p>
        </p:txBody>
      </p:sp>
    </p:spTree>
    <p:extLst>
      <p:ext uri="{BB962C8B-B14F-4D97-AF65-F5344CB8AC3E}">
        <p14:creationId xmlns:p14="http://schemas.microsoft.com/office/powerpoint/2010/main" val="248128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professional organizations exist for professionals in this field?</a:t>
            </a:r>
            <a:endParaRPr lang="en-US"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dirty="0" smtClean="0"/>
              <a:t>CARING Nursing Informatics Organization – This organization is for nursing informatics professionals and its mission is to increase the quality of healthcare through the implementation of technology.</a:t>
            </a:r>
          </a:p>
          <a:p>
            <a:r>
              <a:rPr lang="en-US" dirty="0" smtClean="0"/>
              <a:t>American Nursing Informatics Association – This is a group started in Southern California, that is dedicated to the advancement and networking of the profession of informatics nurses.</a:t>
            </a:r>
          </a:p>
          <a:p>
            <a:r>
              <a:rPr lang="en-US" b="1" dirty="0" smtClean="0"/>
              <a:t>American Nurses Credentialing Center – This organization credentials nurses and has a nursing informatics specific certification. </a:t>
            </a:r>
          </a:p>
          <a:p>
            <a:r>
              <a:rPr lang="en-US" b="1" dirty="0" smtClean="0"/>
              <a:t>Healthcare Information Management and Information Systems Society (HIMSS) – This organization is focused on providing global leadership to use healthcare IT in the most optimal manner. (recommended membership) (http://www.himss.org/asp/index.asp)</a:t>
            </a:r>
          </a:p>
          <a:p>
            <a:r>
              <a:rPr lang="en-US" dirty="0" smtClean="0"/>
              <a:t>American Medical Informatics Association – is known as the professional home for informatics and is devoted to better incorporating technology to improve healthcare and nursing processes.</a:t>
            </a:r>
          </a:p>
          <a:p>
            <a:pPr marL="0" indent="0">
              <a:buNone/>
            </a:pPr>
            <a:endParaRPr lang="en-US" dirty="0" smtClean="0"/>
          </a:p>
          <a:p>
            <a:pPr marL="342900" lvl="1" indent="-342900">
              <a:buFont typeface="Arial" pitchFamily="34" charset="0"/>
              <a:buChar char="•"/>
            </a:pPr>
            <a:r>
              <a:rPr lang="en-US" dirty="0" smtClean="0"/>
              <a:t>http://www.alliedhealthworld.com/</a:t>
            </a:r>
          </a:p>
          <a:p>
            <a:endParaRPr lang="en-US" dirty="0" smtClean="0"/>
          </a:p>
          <a:p>
            <a:endParaRPr lang="en-US" dirty="0"/>
          </a:p>
        </p:txBody>
      </p:sp>
    </p:spTree>
    <p:extLst>
      <p:ext uri="{BB962C8B-B14F-4D97-AF65-F5344CB8AC3E}">
        <p14:creationId xmlns:p14="http://schemas.microsoft.com/office/powerpoint/2010/main" val="1818849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Informatics Certificate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American Nursing Informatics Association (ANCC) Informatics Nursing Certification (approximately 35-45% seeking this certification)</a:t>
            </a:r>
          </a:p>
          <a:p>
            <a:r>
              <a:rPr lang="en-US" dirty="0" smtClean="0"/>
              <a:t>Those who pass this exam are able to put RN-BC (board certified) after their name since they specialize in an area (nursing informatics). </a:t>
            </a:r>
          </a:p>
          <a:p>
            <a:pPr lvl="1"/>
            <a:r>
              <a:rPr lang="en-US" dirty="0" smtClean="0"/>
              <a:t>http://www.nursecredentialing.org/NurseSpecialties/Informatics.aspx</a:t>
            </a:r>
          </a:p>
          <a:p>
            <a:pPr lvl="1"/>
            <a:r>
              <a:rPr lang="en-US" b="1" dirty="0"/>
              <a:t>Eligibility Criteria</a:t>
            </a:r>
          </a:p>
          <a:p>
            <a:pPr lvl="2"/>
            <a:r>
              <a:rPr lang="en-US" dirty="0" smtClean="0"/>
              <a:t>Hold </a:t>
            </a:r>
            <a:r>
              <a:rPr lang="en-US" dirty="0"/>
              <a:t>a current, active RN license within a state or territory of the United States or the professional</a:t>
            </a:r>
            <a:r>
              <a:rPr lang="en-US" dirty="0" smtClean="0"/>
              <a:t>, legally </a:t>
            </a:r>
            <a:r>
              <a:rPr lang="en-US" dirty="0"/>
              <a:t>recognized equivalent in another country.</a:t>
            </a:r>
          </a:p>
          <a:p>
            <a:pPr lvl="2"/>
            <a:r>
              <a:rPr lang="en-US" dirty="0" smtClean="0"/>
              <a:t>Hold </a:t>
            </a:r>
            <a:r>
              <a:rPr lang="en-US" dirty="0"/>
              <a:t>a bachelor’s or higher degree in nursing or a bachelor’s degree in a relevant field.</a:t>
            </a:r>
          </a:p>
          <a:p>
            <a:pPr lvl="2"/>
            <a:r>
              <a:rPr lang="en-US" dirty="0" smtClean="0"/>
              <a:t>Have </a:t>
            </a:r>
            <a:r>
              <a:rPr lang="en-US" dirty="0"/>
              <a:t>practiced the equivalent of 2 years full-time as a registered nurse.</a:t>
            </a:r>
          </a:p>
          <a:p>
            <a:pPr lvl="2"/>
            <a:r>
              <a:rPr lang="en-US" dirty="0" smtClean="0"/>
              <a:t>Have </a:t>
            </a:r>
            <a:r>
              <a:rPr lang="en-US" dirty="0"/>
              <a:t>completed 30 hours of continuing education in informatics within the last 3 years.</a:t>
            </a:r>
          </a:p>
          <a:p>
            <a:pPr lvl="2"/>
            <a:r>
              <a:rPr lang="en-US" dirty="0" smtClean="0"/>
              <a:t>Meet </a:t>
            </a:r>
            <a:r>
              <a:rPr lang="en-US" dirty="0"/>
              <a:t>one of the following practice hour requirements:</a:t>
            </a:r>
          </a:p>
          <a:p>
            <a:pPr lvl="3"/>
            <a:r>
              <a:rPr lang="en-US" dirty="0" smtClean="0"/>
              <a:t>Have </a:t>
            </a:r>
            <a:r>
              <a:rPr lang="en-US" dirty="0"/>
              <a:t>practiced a minimum of 2,000 hours in informatics nursing within the last 3 years.</a:t>
            </a:r>
          </a:p>
          <a:p>
            <a:pPr lvl="3"/>
            <a:r>
              <a:rPr lang="en-US" dirty="0" smtClean="0"/>
              <a:t>Have </a:t>
            </a:r>
            <a:r>
              <a:rPr lang="en-US" dirty="0"/>
              <a:t>practiced a minimum of 1,000 hours in informatics nursing in the last 3 years </a:t>
            </a:r>
            <a:r>
              <a:rPr lang="en-US" dirty="0" smtClean="0"/>
              <a:t>and completed </a:t>
            </a:r>
            <a:r>
              <a:rPr lang="en-US" dirty="0"/>
              <a:t>a minimum of 12 semester hours of academic credit in informatics courses </a:t>
            </a:r>
            <a:r>
              <a:rPr lang="en-US" dirty="0" smtClean="0"/>
              <a:t>that are </a:t>
            </a:r>
            <a:r>
              <a:rPr lang="en-US" dirty="0"/>
              <a:t>part of a graduate-level informatics nursing program.</a:t>
            </a:r>
          </a:p>
          <a:p>
            <a:pPr lvl="3"/>
            <a:r>
              <a:rPr lang="en-US" dirty="0" smtClean="0"/>
              <a:t>Have </a:t>
            </a:r>
            <a:r>
              <a:rPr lang="en-US" dirty="0"/>
              <a:t>completed a graduate program in nursing informatics containing a minimum </a:t>
            </a:r>
            <a:r>
              <a:rPr lang="en-US" dirty="0" smtClean="0"/>
              <a:t>of 200 </a:t>
            </a:r>
            <a:r>
              <a:rPr lang="en-US" dirty="0"/>
              <a:t>hours of faculty-supervised practicum in informatics.</a:t>
            </a:r>
            <a:endParaRPr lang="en-US" dirty="0" smtClean="0"/>
          </a:p>
          <a:p>
            <a:pPr marL="342900" lvl="1" indent="-342900">
              <a:buFont typeface="Arial" pitchFamily="34" charset="0"/>
              <a:buChar char="•"/>
            </a:pPr>
            <a:r>
              <a:rPr lang="en-US" dirty="0" smtClean="0"/>
              <a:t>http://www.alliedhealthworld.com/</a:t>
            </a:r>
          </a:p>
        </p:txBody>
      </p:sp>
    </p:spTree>
    <p:extLst>
      <p:ext uri="{BB962C8B-B14F-4D97-AF65-F5344CB8AC3E}">
        <p14:creationId xmlns:p14="http://schemas.microsoft.com/office/powerpoint/2010/main" val="342316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Healthcare Information and Management Systems Society (HIMSS)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In addition to the ANCC certification, the Healthcare Information and Management Systems Society (HIMSS) also offers a Certified Professional in Healthcare Information and Management Systems (CPHIMS) certification. (3-5% nurses seeking)</a:t>
            </a:r>
          </a:p>
          <a:p>
            <a:r>
              <a:rPr lang="en-US" dirty="0" smtClean="0"/>
              <a:t>This certification has more of a project management/IT emphasis whereas the ANCC test focuses specifically on nursing informatics and how that relates to nursing in general. </a:t>
            </a:r>
          </a:p>
          <a:p>
            <a:r>
              <a:rPr lang="en-US" dirty="0" smtClean="0"/>
              <a:t>Most people choose the certification that best matches the area they work under. If they are in an IT department, they tend to prefer the CPHIMS certification. If they work under Clinical Informatics directorship they may prefer the ANCC certification.</a:t>
            </a:r>
          </a:p>
          <a:p>
            <a:r>
              <a:rPr lang="en-US" dirty="0" smtClean="0"/>
              <a:t> Also, the CPHIMS exam is open to all healthcare IT professionals, including the CIO, programmers, informatics specialists and consultants. </a:t>
            </a:r>
          </a:p>
          <a:p>
            <a:endParaRPr lang="en-US" dirty="0"/>
          </a:p>
        </p:txBody>
      </p:sp>
    </p:spTree>
    <p:extLst>
      <p:ext uri="{BB962C8B-B14F-4D97-AF65-F5344CB8AC3E}">
        <p14:creationId xmlns:p14="http://schemas.microsoft.com/office/powerpoint/2010/main" val="1345625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2172</Words>
  <Application>Microsoft Office PowerPoint</Application>
  <PresentationFormat>On-screen Show (4:3)</PresentationFormat>
  <Paragraphs>319</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Effective Healthcare  Informatics Teaching Strategies: Finding the Right Road</vt:lpstr>
      <vt:lpstr>Workshop Format</vt:lpstr>
      <vt:lpstr>Gary Hackbarth</vt:lpstr>
      <vt:lpstr>Teaching HealthCare Informatics</vt:lpstr>
      <vt:lpstr>Teaching Project Management &amp; Healthcare Project Management</vt:lpstr>
      <vt:lpstr>Nurse Informatics Certificate</vt:lpstr>
      <vt:lpstr>What professional organizations exist for professionals in this field?</vt:lpstr>
      <vt:lpstr>Nurse Informatics Certificate</vt:lpstr>
      <vt:lpstr>Healthcare Information and Management Systems Society (HIMSS)</vt:lpstr>
      <vt:lpstr>Monica Chiarini Tremblay</vt:lpstr>
      <vt:lpstr>My Background</vt:lpstr>
      <vt:lpstr>Healthcare is Different! Important Subtle Differences</vt:lpstr>
      <vt:lpstr>Health Informatics</vt:lpstr>
      <vt:lpstr>PowerPoint Presentation</vt:lpstr>
      <vt:lpstr>Health Information Today</vt:lpstr>
      <vt:lpstr>Sample Intro HIT Course</vt:lpstr>
      <vt:lpstr>Educating Students in Healthcare Information Technology: IS Community Barriers, Challenges, and Paths Forward:  Some important questions</vt:lpstr>
      <vt:lpstr>Health IT Education Framework</vt:lpstr>
      <vt:lpstr>Does Information Systems Have a Role in HIT Education?</vt:lpstr>
      <vt:lpstr>What are some of the challenges?</vt:lpstr>
      <vt:lpstr>Some suggestions</vt:lpstr>
      <vt:lpstr>Ann Fruhling</vt:lpstr>
      <vt:lpstr>Health Informatics Applications and Evaluation Methods </vt:lpstr>
      <vt:lpstr>Course Overview</vt:lpstr>
      <vt:lpstr>Course Overview</vt:lpstr>
      <vt:lpstr>Grading Criteria</vt:lpstr>
      <vt:lpstr>Weekly Schedule</vt:lpstr>
      <vt:lpstr>PowerPoint Presentation</vt:lpstr>
      <vt:lpstr>PowerPoint Presentation</vt:lpstr>
      <vt:lpstr>Pilot Study Outline</vt:lpstr>
      <vt:lpstr>Onsite visits</vt:lpstr>
      <vt:lpstr>Topic Papers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Hackbarth</dc:creator>
  <cp:lastModifiedBy>vwilson</cp:lastModifiedBy>
  <cp:revision>19</cp:revision>
  <dcterms:created xsi:type="dcterms:W3CDTF">2012-07-16T06:43:26Z</dcterms:created>
  <dcterms:modified xsi:type="dcterms:W3CDTF">2012-08-28T16:46:16Z</dcterms:modified>
</cp:coreProperties>
</file>